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notesMasterIdLst>
    <p:notesMasterId r:id="rId76"/>
  </p:notesMasterIdLst>
  <p:sldIdLst>
    <p:sldId id="501" r:id="rId2"/>
    <p:sldId id="485" r:id="rId3"/>
    <p:sldId id="511" r:id="rId4"/>
    <p:sldId id="475" r:id="rId5"/>
    <p:sldId id="486" r:id="rId6"/>
    <p:sldId id="512" r:id="rId7"/>
    <p:sldId id="476" r:id="rId8"/>
    <p:sldId id="477" r:id="rId9"/>
    <p:sldId id="499" r:id="rId10"/>
    <p:sldId id="498" r:id="rId11"/>
    <p:sldId id="513" r:id="rId12"/>
    <p:sldId id="480" r:id="rId13"/>
    <p:sldId id="503" r:id="rId14"/>
    <p:sldId id="481" r:id="rId15"/>
    <p:sldId id="482" r:id="rId16"/>
    <p:sldId id="500" r:id="rId17"/>
    <p:sldId id="484" r:id="rId18"/>
    <p:sldId id="413" r:id="rId19"/>
    <p:sldId id="504" r:id="rId20"/>
    <p:sldId id="514" r:id="rId21"/>
    <p:sldId id="487" r:id="rId22"/>
    <p:sldId id="441" r:id="rId23"/>
    <p:sldId id="489" r:id="rId24"/>
    <p:sldId id="488" r:id="rId25"/>
    <p:sldId id="515" r:id="rId26"/>
    <p:sldId id="426" r:id="rId27"/>
    <p:sldId id="529" r:id="rId28"/>
    <p:sldId id="516" r:id="rId29"/>
    <p:sldId id="444" r:id="rId30"/>
    <p:sldId id="446" r:id="rId31"/>
    <p:sldId id="517" r:id="rId32"/>
    <p:sldId id="427" r:id="rId33"/>
    <p:sldId id="464" r:id="rId34"/>
    <p:sldId id="465" r:id="rId35"/>
    <p:sldId id="490" r:id="rId36"/>
    <p:sldId id="491" r:id="rId37"/>
    <p:sldId id="492" r:id="rId38"/>
    <p:sldId id="493" r:id="rId39"/>
    <p:sldId id="518" r:id="rId40"/>
    <p:sldId id="428" r:id="rId41"/>
    <p:sldId id="525" r:id="rId42"/>
    <p:sldId id="429" r:id="rId43"/>
    <p:sldId id="494" r:id="rId44"/>
    <p:sldId id="450" r:id="rId45"/>
    <p:sldId id="495" r:id="rId46"/>
    <p:sldId id="431" r:id="rId47"/>
    <p:sldId id="420" r:id="rId48"/>
    <p:sldId id="451" r:id="rId49"/>
    <p:sldId id="496" r:id="rId50"/>
    <p:sldId id="432" r:id="rId51"/>
    <p:sldId id="466" r:id="rId52"/>
    <p:sldId id="505" r:id="rId53"/>
    <p:sldId id="506" r:id="rId54"/>
    <p:sldId id="433" r:id="rId55"/>
    <p:sldId id="424" r:id="rId56"/>
    <p:sldId id="528" r:id="rId57"/>
    <p:sldId id="519" r:id="rId58"/>
    <p:sldId id="497" r:id="rId59"/>
    <p:sldId id="470" r:id="rId60"/>
    <p:sldId id="471" r:id="rId61"/>
    <p:sldId id="472" r:id="rId62"/>
    <p:sldId id="473" r:id="rId63"/>
    <p:sldId id="474" r:id="rId64"/>
    <p:sldId id="520" r:id="rId65"/>
    <p:sldId id="507" r:id="rId66"/>
    <p:sldId id="509" r:id="rId67"/>
    <p:sldId id="510" r:id="rId68"/>
    <p:sldId id="527" r:id="rId69"/>
    <p:sldId id="526" r:id="rId70"/>
    <p:sldId id="521" r:id="rId71"/>
    <p:sldId id="508" r:id="rId72"/>
    <p:sldId id="522" r:id="rId73"/>
    <p:sldId id="425" r:id="rId74"/>
    <p:sldId id="502" r:id="rId75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66FF"/>
    <a:srgbClr val="008000"/>
    <a:srgbClr val="FF5050"/>
    <a:srgbClr val="FF99FF"/>
    <a:srgbClr val="6600CC"/>
    <a:srgbClr val="660066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6" autoAdjust="0"/>
    <p:restoredTop sz="87709" autoAdjust="0"/>
  </p:normalViewPr>
  <p:slideViewPr>
    <p:cSldViewPr>
      <p:cViewPr varScale="1">
        <p:scale>
          <a:sx n="63" d="100"/>
          <a:sy n="63" d="100"/>
        </p:scale>
        <p:origin x="100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10" Type="http://schemas.openxmlformats.org/officeDocument/2006/relationships/image" Target="../media/image51.wmf"/><Relationship Id="rId4" Type="http://schemas.openxmlformats.org/officeDocument/2006/relationships/image" Target="../media/image45.wmf"/><Relationship Id="rId9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814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1814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558E6D0-724B-4B25-9F9C-B92B9B43D7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6744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D04029F-6C28-43EC-A8AE-83152AC02C24}" type="slidenum">
              <a:rPr lang="en-US" altLang="zh-CN" smtClean="0">
                <a:latin typeface="Times New Roman" panose="02020603050405020304" pitchFamily="18" charset="0"/>
              </a:rPr>
              <a:pPr/>
              <a:t>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43449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73A5426-0C68-4C81-9E1A-22B90FCE3609}" type="slidenum">
              <a:rPr lang="en-US" altLang="zh-CN" smtClean="0">
                <a:latin typeface="Times New Roman" panose="02020603050405020304" pitchFamily="18" charset="0"/>
              </a:rPr>
              <a:pPr/>
              <a:t>17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14114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77D5019-3D2E-4BF6-9E89-A1746D7983E4}" type="slidenum">
              <a:rPr lang="en-US" altLang="zh-CN" smtClean="0">
                <a:latin typeface="Times New Roman" panose="02020603050405020304" pitchFamily="18" charset="0"/>
              </a:rPr>
              <a:pPr/>
              <a:t>21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31872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8E036C-5CF7-4F61-88B7-5665292E7849}" type="slidenum">
              <a:rPr lang="en-US" altLang="zh-CN" smtClean="0">
                <a:latin typeface="Times New Roman" panose="02020603050405020304" pitchFamily="18" charset="0"/>
              </a:rPr>
              <a:pPr/>
              <a:t>23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27598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5832B4-4F16-4D0C-8008-B7CC5F0C38DB}" type="slidenum">
              <a:rPr lang="en-US" altLang="zh-CN" smtClean="0">
                <a:latin typeface="Times New Roman" panose="02020603050405020304" pitchFamily="18" charset="0"/>
              </a:rPr>
              <a:pPr/>
              <a:t>24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9532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A0D217-2F55-46E6-8E9E-C529DA6767E7}" type="slidenum">
              <a:rPr lang="en-US" altLang="zh-CN" smtClean="0">
                <a:latin typeface="Times New Roman" panose="02020603050405020304" pitchFamily="18" charset="0"/>
              </a:rPr>
              <a:pPr/>
              <a:t>26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74579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0D41932-1B46-4286-820D-F0C8834AC45D}" type="slidenum">
              <a:rPr lang="en-US" altLang="zh-CN" smtClean="0">
                <a:latin typeface="Times New Roman" panose="02020603050405020304" pitchFamily="18" charset="0"/>
              </a:rPr>
              <a:pPr/>
              <a:t>29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19731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51F0E28-97A7-4B53-A2C2-A3068810275B}" type="slidenum">
              <a:rPr lang="en-US" altLang="zh-CN" smtClean="0">
                <a:latin typeface="Times New Roman" panose="02020603050405020304" pitchFamily="18" charset="0"/>
              </a:rPr>
              <a:pPr/>
              <a:t>30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5417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4818887-0B79-4EDF-BA03-BC82C347A9FC}" type="slidenum">
              <a:rPr lang="en-US" altLang="zh-CN" smtClean="0">
                <a:latin typeface="Times New Roman" panose="02020603050405020304" pitchFamily="18" charset="0"/>
              </a:rPr>
              <a:pPr/>
              <a:t>32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43372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0A562FC-1F9A-430C-8093-C71A6D244600}" type="slidenum">
              <a:rPr lang="en-US" altLang="zh-CN" smtClean="0">
                <a:latin typeface="Times New Roman" panose="02020603050405020304" pitchFamily="18" charset="0"/>
              </a:rPr>
              <a:pPr/>
              <a:t>35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23505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75EC7EA-DC95-426E-94AA-71C3A8395752}" type="slidenum">
              <a:rPr lang="en-US" altLang="zh-CN" smtClean="0">
                <a:latin typeface="Times New Roman" panose="02020603050405020304" pitchFamily="18" charset="0"/>
              </a:rPr>
              <a:pPr/>
              <a:t>36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9006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788E0A9-5763-491D-9EC4-1C5ED5A79A5A}" type="slidenum">
              <a:rPr lang="en-US" altLang="zh-CN" smtClean="0">
                <a:latin typeface="Times New Roman" panose="02020603050405020304" pitchFamily="18" charset="0"/>
              </a:rPr>
              <a:pPr/>
              <a:t>4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92773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BDC6D95-81CE-4BC9-A170-C7692835180C}" type="slidenum">
              <a:rPr lang="en-US" altLang="zh-CN" smtClean="0">
                <a:latin typeface="Times New Roman" panose="02020603050405020304" pitchFamily="18" charset="0"/>
              </a:rPr>
              <a:pPr/>
              <a:t>37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0817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AF3B593-A2CF-4CF3-89AB-D0620C28B04D}" type="slidenum">
              <a:rPr lang="en-US" altLang="zh-CN" smtClean="0">
                <a:latin typeface="Times New Roman" panose="02020603050405020304" pitchFamily="18" charset="0"/>
              </a:rPr>
              <a:pPr/>
              <a:t>38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60235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B75C03F-E465-4A73-A9D9-C306EDF16FDF}" type="slidenum">
              <a:rPr lang="en-US" altLang="zh-CN" smtClean="0">
                <a:latin typeface="Times New Roman" panose="02020603050405020304" pitchFamily="18" charset="0"/>
              </a:rPr>
              <a:pPr/>
              <a:t>40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66657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58E6D0-724B-4B25-9F9C-B92B9B43D74E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597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58E6D0-724B-4B25-9F9C-B92B9B43D74E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9828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插值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58E6D0-724B-4B25-9F9C-B92B9B43D74E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651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823A7A-1E08-4516-9B58-548E86766792}" type="slidenum">
              <a:rPr lang="en-US" altLang="zh-CN" smtClean="0">
                <a:latin typeface="Times New Roman" panose="02020603050405020304" pitchFamily="18" charset="0"/>
              </a:rPr>
              <a:pPr/>
              <a:t>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1235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AB7746D-8815-48C7-A7F6-EF82787E3CDE}" type="slidenum">
              <a:rPr lang="en-US" altLang="zh-CN" smtClean="0">
                <a:latin typeface="Times New Roman" panose="02020603050405020304" pitchFamily="18" charset="0"/>
              </a:rPr>
              <a:pPr/>
              <a:t>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9304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3CDC2DF-8E9A-488D-8DE8-A119FFA7B18D}" type="slidenum">
              <a:rPr lang="en-US" altLang="zh-CN" smtClean="0">
                <a:latin typeface="Times New Roman" panose="02020603050405020304" pitchFamily="18" charset="0"/>
              </a:rPr>
              <a:pPr/>
              <a:t>8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5339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58E6D0-724B-4B25-9F9C-B92B9B43D74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8695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D19B458-203D-4791-864D-E921FC0EE311}" type="slidenum">
              <a:rPr lang="en-US" altLang="zh-CN" smtClean="0">
                <a:latin typeface="Times New Roman" panose="02020603050405020304" pitchFamily="18" charset="0"/>
              </a:rPr>
              <a:pPr/>
              <a:t>12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0895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E4ECBC6-78CB-431C-8C38-46ECBDEF2AD7}" type="slidenum">
              <a:rPr lang="en-US" altLang="zh-CN" smtClean="0">
                <a:latin typeface="Times New Roman" panose="02020603050405020304" pitchFamily="18" charset="0"/>
              </a:rPr>
              <a:pPr/>
              <a:t>14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00734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75FEC99-8C2E-40A9-A5FF-4E2A5BA61127}" type="slidenum">
              <a:rPr lang="en-US" altLang="zh-CN" smtClean="0">
                <a:latin typeface="Times New Roman" panose="02020603050405020304" pitchFamily="18" charset="0"/>
              </a:rPr>
              <a:pPr/>
              <a:t>15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9042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A5535-6C51-46A4-8C43-B59B770788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3678483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A0939-5B77-4817-A708-768334FD01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835339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83D40-40E4-4A15-840D-D98FF2439A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5736760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7724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B500F-1F34-4759-9D70-C96897262A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4799922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82C23-8AF8-4544-9D62-B8D3F031E8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4207848"/>
      </p:ext>
    </p:extLst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4800" y="4572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AF2330-98D0-4390-BEEF-02E2CD4DB2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4854325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56FDF-042B-4D9A-9B97-0B6A912E53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648483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75EF-E8E0-4A94-8D59-B4BCCB257D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0972024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9B58E-F10B-4829-AE82-0038FA6D8A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289756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CF99E-3A29-45D0-8B0A-A186D2DCC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3625754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52A04-D521-4DD2-86D2-F7B6003427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8402723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C575B-DF86-4281-83BE-788ABA34F0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513874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1593F4F-3C59-42C8-B714-7CCB11F9F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7854259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D1A9F-859F-4184-83AD-08073FC1FD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8821855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732055C-37F3-43AA-B9EA-EE5C3F5AE5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3" r:id="rId2"/>
    <p:sldLayoutId id="2147484264" r:id="rId3"/>
    <p:sldLayoutId id="2147484269" r:id="rId4"/>
    <p:sldLayoutId id="2147484265" r:id="rId5"/>
    <p:sldLayoutId id="2147484266" r:id="rId6"/>
    <p:sldLayoutId id="2147484270" r:id="rId7"/>
    <p:sldLayoutId id="2147484271" r:id="rId8"/>
    <p:sldLayoutId id="2147484272" r:id="rId9"/>
    <p:sldLayoutId id="2147484267" r:id="rId10"/>
    <p:sldLayoutId id="2147484273" r:id="rId11"/>
    <p:sldLayoutId id="2147484274" r:id="rId12"/>
    <p:sldLayoutId id="2147484275" r:id="rId13"/>
    <p:sldLayoutId id="2147484276" r:id="rId14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 kern="1200" spc="-5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0.e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1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8.w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7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29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50.wmf"/><Relationship Id="rId7" Type="http://schemas.openxmlformats.org/officeDocument/2006/relationships/image" Target="../media/image43.e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48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5.wmf"/><Relationship Id="rId5" Type="http://schemas.openxmlformats.org/officeDocument/2006/relationships/image" Target="../media/image42.emf"/><Relationship Id="rId15" Type="http://schemas.openxmlformats.org/officeDocument/2006/relationships/image" Target="../media/image47.wmf"/><Relationship Id="rId23" Type="http://schemas.openxmlformats.org/officeDocument/2006/relationships/image" Target="../media/image51.wmf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49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4.wmf"/><Relationship Id="rId14" Type="http://schemas.openxmlformats.org/officeDocument/2006/relationships/oleObject" Target="../embeddings/oleObject27.bin"/><Relationship Id="rId22" Type="http://schemas.openxmlformats.org/officeDocument/2006/relationships/oleObject" Target="../embeddings/oleObject3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oleObject" Target="../embeddings/oleObject37.bin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56.e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8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5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64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6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6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7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7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83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900113" y="1412875"/>
            <a:ext cx="7651750" cy="14319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/>
              <a:t>第四章  图像几何变换</a:t>
            </a:r>
            <a:r>
              <a:rPr lang="en-US" altLang="zh-CN" sz="4800" dirty="0" smtClean="0">
                <a:latin typeface="宋体" pitchFamily="2" charset="-122"/>
              </a:rPr>
              <a:t/>
            </a:r>
            <a:br>
              <a:rPr lang="en-US" altLang="zh-CN" sz="4800" dirty="0" smtClean="0">
                <a:latin typeface="宋体" pitchFamily="2" charset="-122"/>
              </a:rPr>
            </a:br>
            <a:endParaRPr lang="zh-CN" sz="4800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525588" y="4005064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3200" b="1" dirty="0"/>
              <a:t>北方工业大学计算机学院</a:t>
            </a:r>
            <a:endParaRPr lang="en-US" altLang="zh-CN" sz="3200" b="1" dirty="0"/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9130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66763" y="204787"/>
            <a:ext cx="6983412" cy="12239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图像缩小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0" dirty="0" smtClean="0">
                <a:latin typeface="+mj-ea"/>
              </a:rPr>
              <a:t>例题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766763" y="1314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766763" y="1314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597275" y="2782888"/>
            <a:ext cx="1439863" cy="360362"/>
          </a:xfrm>
          <a:prstGeom prst="rightArrow">
            <a:avLst>
              <a:gd name="adj1" fmla="val 50000"/>
              <a:gd name="adj2" fmla="val 99890"/>
            </a:avLst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72893" y="2021707"/>
            <a:ext cx="18716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=0.6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k1=0.75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Group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149750"/>
              </p:ext>
            </p:extLst>
          </p:nvPr>
        </p:nvGraphicFramePr>
        <p:xfrm>
          <a:off x="5613400" y="2351088"/>
          <a:ext cx="2276475" cy="2068513"/>
        </p:xfrm>
        <a:graphic>
          <a:graphicData uri="http://schemas.openxmlformats.org/drawingml/2006/table">
            <a:tbl>
              <a:tblPr/>
              <a:tblGrid>
                <a:gridCol w="438150"/>
                <a:gridCol w="460375"/>
                <a:gridCol w="458788"/>
                <a:gridCol w="460375"/>
                <a:gridCol w="458787"/>
              </a:tblGrid>
              <a:tr h="514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  <a:tr h="514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  <a:tr h="523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</a:tr>
            </a:tbl>
          </a:graphicData>
        </a:graphic>
      </p:graphicFrame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430212" y="5087938"/>
            <a:ext cx="839025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=[0,5], 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=[0,5].  y=[0,5*0.6]=[0,3],  x=[0,5*0.75]=[0,4].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0/0.6, 1/0.6, 2/0.6, 3/0.6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]=[0,1.67,3.33,5]=[j0, j2, j3, j5],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/0.75, 1/0.75, 2/0.75, 3/0.75, 4/0.75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]=[i0, i1, i3, i4, i5].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Group 40"/>
          <p:cNvGraphicFramePr>
            <a:graphicFrameLocks noGrp="1"/>
          </p:cNvGraphicFramePr>
          <p:nvPr/>
        </p:nvGraphicFramePr>
        <p:xfrm>
          <a:off x="430213" y="1847850"/>
          <a:ext cx="2733675" cy="3027364"/>
        </p:xfrm>
        <a:graphic>
          <a:graphicData uri="http://schemas.openxmlformats.org/drawingml/2006/table">
            <a:tbl>
              <a:tblPr/>
              <a:tblGrid>
                <a:gridCol w="438150"/>
                <a:gridCol w="458787"/>
                <a:gridCol w="458788"/>
                <a:gridCol w="460375"/>
                <a:gridCol w="457200"/>
                <a:gridCol w="460375"/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</a:tr>
              <a:tr h="519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</a:tr>
              <a:tr h="498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</a:tr>
              <a:tr h="519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</a:tr>
              <a:tr h="527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CC"/>
                    </a:solidFill>
                  </a:tcPr>
                </a:tc>
              </a:tr>
            </a:tbl>
          </a:graphicData>
        </a:graphic>
      </p:graphicFrame>
      <p:grpSp>
        <p:nvGrpSpPr>
          <p:cNvPr id="12" name="Group 91"/>
          <p:cNvGrpSpPr>
            <a:grpSpLocks/>
          </p:cNvGrpSpPr>
          <p:nvPr/>
        </p:nvGrpSpPr>
        <p:grpSpPr bwMode="auto">
          <a:xfrm>
            <a:off x="190501" y="1989488"/>
            <a:ext cx="279400" cy="2813794"/>
            <a:chOff x="276" y="1632"/>
            <a:chExt cx="156" cy="1248"/>
          </a:xfrm>
        </p:grpSpPr>
        <p:sp>
          <p:nvSpPr>
            <p:cNvPr id="25708" name="Line 92"/>
            <p:cNvSpPr>
              <a:spLocks noChangeShapeType="1"/>
            </p:cNvSpPr>
            <p:nvPr/>
          </p:nvSpPr>
          <p:spPr bwMode="auto">
            <a:xfrm>
              <a:off x="288" y="1632"/>
              <a:ext cx="144" cy="0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709" name="Line 93"/>
            <p:cNvSpPr>
              <a:spLocks noChangeShapeType="1"/>
            </p:cNvSpPr>
            <p:nvPr/>
          </p:nvSpPr>
          <p:spPr bwMode="auto">
            <a:xfrm>
              <a:off x="288" y="2111"/>
              <a:ext cx="144" cy="0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710" name="Line 94"/>
            <p:cNvSpPr>
              <a:spLocks noChangeShapeType="1"/>
            </p:cNvSpPr>
            <p:nvPr/>
          </p:nvSpPr>
          <p:spPr bwMode="auto">
            <a:xfrm>
              <a:off x="288" y="2334"/>
              <a:ext cx="144" cy="0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711" name="Line 95"/>
            <p:cNvSpPr>
              <a:spLocks noChangeShapeType="1"/>
            </p:cNvSpPr>
            <p:nvPr/>
          </p:nvSpPr>
          <p:spPr bwMode="auto">
            <a:xfrm>
              <a:off x="276" y="2880"/>
              <a:ext cx="144" cy="0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7" name="Group 96"/>
          <p:cNvGrpSpPr>
            <a:grpSpLocks/>
          </p:cNvGrpSpPr>
          <p:nvPr/>
        </p:nvGrpSpPr>
        <p:grpSpPr bwMode="auto">
          <a:xfrm>
            <a:off x="658813" y="1695450"/>
            <a:ext cx="2209800" cy="215900"/>
            <a:chOff x="528" y="1056"/>
            <a:chExt cx="1392" cy="136"/>
          </a:xfrm>
        </p:grpSpPr>
        <p:sp>
          <p:nvSpPr>
            <p:cNvPr id="25703" name="Line 97"/>
            <p:cNvSpPr>
              <a:spLocks noChangeShapeType="1"/>
            </p:cNvSpPr>
            <p:nvPr/>
          </p:nvSpPr>
          <p:spPr bwMode="auto">
            <a:xfrm>
              <a:off x="528" y="1056"/>
              <a:ext cx="0" cy="136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704" name="Line 98"/>
            <p:cNvSpPr>
              <a:spLocks noChangeShapeType="1"/>
            </p:cNvSpPr>
            <p:nvPr/>
          </p:nvSpPr>
          <p:spPr bwMode="auto">
            <a:xfrm>
              <a:off x="816" y="1056"/>
              <a:ext cx="0" cy="136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705" name="Line 99"/>
            <p:cNvSpPr>
              <a:spLocks noChangeShapeType="1"/>
            </p:cNvSpPr>
            <p:nvPr/>
          </p:nvSpPr>
          <p:spPr bwMode="auto">
            <a:xfrm>
              <a:off x="1344" y="1056"/>
              <a:ext cx="0" cy="136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706" name="Line 100"/>
            <p:cNvSpPr>
              <a:spLocks noChangeShapeType="1"/>
            </p:cNvSpPr>
            <p:nvPr/>
          </p:nvSpPr>
          <p:spPr bwMode="auto">
            <a:xfrm>
              <a:off x="1632" y="1056"/>
              <a:ext cx="0" cy="136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707" name="Line 101"/>
            <p:cNvSpPr>
              <a:spLocks noChangeShapeType="1"/>
            </p:cNvSpPr>
            <p:nvPr/>
          </p:nvSpPr>
          <p:spPr bwMode="auto">
            <a:xfrm>
              <a:off x="1920" y="1056"/>
              <a:ext cx="0" cy="136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" name="Line 103"/>
          <p:cNvSpPr>
            <a:spLocks noChangeShapeType="1"/>
          </p:cNvSpPr>
          <p:nvPr/>
        </p:nvSpPr>
        <p:spPr bwMode="auto">
          <a:xfrm>
            <a:off x="501650" y="2566988"/>
            <a:ext cx="2663825" cy="0"/>
          </a:xfrm>
          <a:prstGeom prst="line">
            <a:avLst/>
          </a:prstGeom>
          <a:noFill/>
          <a:ln w="19050">
            <a:solidFill>
              <a:srgbClr val="FF505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104"/>
          <p:cNvSpPr>
            <a:spLocks noChangeShapeType="1"/>
          </p:cNvSpPr>
          <p:nvPr/>
        </p:nvSpPr>
        <p:spPr bwMode="auto">
          <a:xfrm>
            <a:off x="501650" y="3143250"/>
            <a:ext cx="2663825" cy="0"/>
          </a:xfrm>
          <a:prstGeom prst="line">
            <a:avLst/>
          </a:prstGeom>
          <a:noFill/>
          <a:ln w="19050">
            <a:solidFill>
              <a:srgbClr val="FF505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105"/>
          <p:cNvSpPr>
            <a:spLocks noChangeShapeType="1"/>
          </p:cNvSpPr>
          <p:nvPr/>
        </p:nvSpPr>
        <p:spPr bwMode="auto">
          <a:xfrm>
            <a:off x="501650" y="4079875"/>
            <a:ext cx="2663825" cy="0"/>
          </a:xfrm>
          <a:prstGeom prst="line">
            <a:avLst/>
          </a:prstGeom>
          <a:noFill/>
          <a:ln w="19050">
            <a:solidFill>
              <a:srgbClr val="FF505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106"/>
          <p:cNvSpPr>
            <a:spLocks noChangeShapeType="1"/>
          </p:cNvSpPr>
          <p:nvPr/>
        </p:nvSpPr>
        <p:spPr bwMode="auto">
          <a:xfrm>
            <a:off x="430213" y="4656138"/>
            <a:ext cx="2663825" cy="0"/>
          </a:xfrm>
          <a:prstGeom prst="line">
            <a:avLst/>
          </a:prstGeom>
          <a:noFill/>
          <a:ln w="19050">
            <a:solidFill>
              <a:srgbClr val="FF505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Line 107"/>
          <p:cNvSpPr>
            <a:spLocks noChangeShapeType="1"/>
          </p:cNvSpPr>
          <p:nvPr/>
        </p:nvSpPr>
        <p:spPr bwMode="auto">
          <a:xfrm>
            <a:off x="646113" y="1990725"/>
            <a:ext cx="0" cy="2879725"/>
          </a:xfrm>
          <a:prstGeom prst="line">
            <a:avLst/>
          </a:prstGeom>
          <a:noFill/>
          <a:ln w="19050">
            <a:solidFill>
              <a:srgbClr val="FF505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" name="Line 108"/>
          <p:cNvSpPr>
            <a:spLocks noChangeShapeType="1"/>
          </p:cNvSpPr>
          <p:nvPr/>
        </p:nvSpPr>
        <p:spPr bwMode="auto">
          <a:xfrm>
            <a:off x="1509713" y="1990725"/>
            <a:ext cx="0" cy="2879725"/>
          </a:xfrm>
          <a:prstGeom prst="line">
            <a:avLst/>
          </a:prstGeom>
          <a:noFill/>
          <a:ln w="19050">
            <a:solidFill>
              <a:srgbClr val="FF505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Line 109"/>
          <p:cNvSpPr>
            <a:spLocks noChangeShapeType="1"/>
          </p:cNvSpPr>
          <p:nvPr/>
        </p:nvSpPr>
        <p:spPr bwMode="auto">
          <a:xfrm>
            <a:off x="1979613" y="1990725"/>
            <a:ext cx="0" cy="2879725"/>
          </a:xfrm>
          <a:prstGeom prst="line">
            <a:avLst/>
          </a:prstGeom>
          <a:noFill/>
          <a:ln w="19050">
            <a:solidFill>
              <a:srgbClr val="FF505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Line 110"/>
          <p:cNvSpPr>
            <a:spLocks noChangeShapeType="1"/>
          </p:cNvSpPr>
          <p:nvPr/>
        </p:nvSpPr>
        <p:spPr bwMode="auto">
          <a:xfrm>
            <a:off x="2446338" y="1990725"/>
            <a:ext cx="0" cy="2879725"/>
          </a:xfrm>
          <a:prstGeom prst="line">
            <a:avLst/>
          </a:prstGeom>
          <a:noFill/>
          <a:ln w="19050">
            <a:solidFill>
              <a:srgbClr val="FF505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" name="Line 111"/>
          <p:cNvSpPr>
            <a:spLocks noChangeShapeType="1"/>
          </p:cNvSpPr>
          <p:nvPr/>
        </p:nvSpPr>
        <p:spPr bwMode="auto">
          <a:xfrm>
            <a:off x="2878138" y="1990725"/>
            <a:ext cx="0" cy="2879725"/>
          </a:xfrm>
          <a:prstGeom prst="line">
            <a:avLst/>
          </a:prstGeom>
          <a:noFill/>
          <a:ln w="19050">
            <a:solidFill>
              <a:srgbClr val="FF505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utoUpdateAnimBg="0"/>
      <p:bldP spid="10" grpId="0" autoUpdateAnimBg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4.1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图像的形状变换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4.2.2 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图像的放大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图像的位置变换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1888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图像放大</a:t>
            </a:r>
            <a:endParaRPr lang="zh-CN" alt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图像放大从字面上看，是图像缩小的</a:t>
            </a:r>
            <a:r>
              <a:rPr lang="zh-CN" altLang="en-US" b="1" dirty="0" smtClean="0">
                <a:solidFill>
                  <a:srgbClr val="0000FF"/>
                </a:solidFill>
              </a:rPr>
              <a:t>逆操作</a:t>
            </a:r>
            <a:r>
              <a:rPr lang="zh-CN" altLang="en-US" dirty="0" smtClean="0"/>
              <a:t>，但是，从信息处理的角度来看，则难易程度完全</a:t>
            </a:r>
            <a:r>
              <a:rPr lang="zh-CN" altLang="en-US" b="1" dirty="0" smtClean="0">
                <a:solidFill>
                  <a:srgbClr val="0000FF"/>
                </a:solidFill>
              </a:rPr>
              <a:t>不一样</a:t>
            </a:r>
            <a:r>
              <a:rPr lang="zh-CN" altLang="en-US" dirty="0" smtClean="0"/>
              <a:t>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图像缩小是从多个信息中选出所需要的信息，而图像放大则是需要对</a:t>
            </a:r>
            <a:r>
              <a:rPr lang="zh-CN" altLang="en-US" b="1" dirty="0" smtClean="0">
                <a:solidFill>
                  <a:srgbClr val="0000FF"/>
                </a:solidFill>
              </a:rPr>
              <a:t>多出的空位填入适当的值</a:t>
            </a:r>
            <a:r>
              <a:rPr lang="zh-CN" altLang="en-US" dirty="0" smtClean="0"/>
              <a:t>，是信息的估计。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图像的成倍放大效果示例</a:t>
            </a:r>
            <a:endParaRPr lang="zh-CN" altLang="en-US" dirty="0"/>
          </a:p>
        </p:txBody>
      </p:sp>
      <p:pic>
        <p:nvPicPr>
          <p:cNvPr id="187396" name="Picture 4" descr="图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3598863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397" name="Picture 5" descr="图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24200"/>
            <a:ext cx="18002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8" name="AutoShape 6"/>
          <p:cNvSpPr>
            <a:spLocks noChangeArrowheads="1"/>
          </p:cNvSpPr>
          <p:nvPr/>
        </p:nvSpPr>
        <p:spPr bwMode="auto">
          <a:xfrm>
            <a:off x="3429000" y="3429000"/>
            <a:ext cx="685800" cy="609600"/>
          </a:xfrm>
          <a:prstGeom prst="rightArrow">
            <a:avLst>
              <a:gd name="adj1" fmla="val 50000"/>
              <a:gd name="adj2" fmla="val 28125"/>
            </a:avLst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66509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图像放大</a:t>
            </a:r>
            <a:br>
              <a:rPr lang="zh-CN" altLang="en-US" dirty="0" smtClean="0"/>
            </a:br>
            <a:r>
              <a:rPr lang="zh-CN" altLang="en-US" dirty="0" smtClean="0"/>
              <a:t>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实现思路</a:t>
            </a:r>
            <a:endParaRPr lang="zh-CN" altLang="en-US" sz="3200" b="0" dirty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最简单的思想是，如果需要将原图像</a:t>
            </a:r>
            <a:r>
              <a:rPr lang="zh-CN" altLang="en-US" b="1" dirty="0" smtClean="0">
                <a:solidFill>
                  <a:srgbClr val="0000FF"/>
                </a:solidFill>
              </a:rPr>
              <a:t>放大为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b="1" dirty="0" smtClean="0">
                <a:solidFill>
                  <a:srgbClr val="0000FF"/>
                </a:solidFill>
              </a:rPr>
              <a:t>倍</a:t>
            </a:r>
            <a:r>
              <a:rPr lang="zh-CN" altLang="en-US" dirty="0" smtClean="0"/>
              <a:t>，则将原图像中的每个像素值，填在新图像中</a:t>
            </a:r>
            <a:r>
              <a:rPr lang="zh-CN" altLang="en-US" b="1" dirty="0" smtClean="0">
                <a:solidFill>
                  <a:srgbClr val="0000FF"/>
                </a:solidFill>
              </a:rPr>
              <a:t>对应的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k*k</a:t>
            </a:r>
            <a:r>
              <a:rPr lang="zh-CN" altLang="en-US" b="1" dirty="0" smtClean="0">
                <a:solidFill>
                  <a:srgbClr val="0000FF"/>
                </a:solidFill>
              </a:rPr>
              <a:t>大小的子块</a:t>
            </a:r>
            <a:r>
              <a:rPr lang="zh-CN" altLang="en-US" dirty="0" smtClean="0"/>
              <a:t>中。</a:t>
            </a:r>
          </a:p>
        </p:txBody>
      </p:sp>
      <p:graphicFrame>
        <p:nvGraphicFramePr>
          <p:cNvPr id="46490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91714"/>
              </p:ext>
            </p:extLst>
          </p:nvPr>
        </p:nvGraphicFramePr>
        <p:xfrm>
          <a:off x="2048842" y="4148708"/>
          <a:ext cx="698500" cy="669932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563" marB="455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563" marB="455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563" marB="455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563" marB="455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4912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65522"/>
              </p:ext>
            </p:extLst>
          </p:nvPr>
        </p:nvGraphicFramePr>
        <p:xfrm>
          <a:off x="5433392" y="3501008"/>
          <a:ext cx="2667000" cy="2438400"/>
        </p:xfrm>
        <a:graphic>
          <a:graphicData uri="http://schemas.openxmlformats.org/drawingml/2006/table">
            <a:tbl>
              <a:tblPr/>
              <a:tblGrid>
                <a:gridCol w="266700"/>
                <a:gridCol w="266700"/>
                <a:gridCol w="266700"/>
                <a:gridCol w="254000"/>
                <a:gridCol w="279400"/>
                <a:gridCol w="266700"/>
                <a:gridCol w="266700"/>
                <a:gridCol w="266700"/>
                <a:gridCol w="266700"/>
                <a:gridCol w="266700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33"/>
                    </a:solidFill>
                  </a:tcPr>
                </a:tc>
              </a:tr>
            </a:tbl>
          </a:graphicData>
        </a:graphic>
      </p:graphicFrame>
      <p:grpSp>
        <p:nvGrpSpPr>
          <p:cNvPr id="28810" name="Group 141"/>
          <p:cNvGrpSpPr>
            <a:grpSpLocks/>
          </p:cNvGrpSpPr>
          <p:nvPr/>
        </p:nvGrpSpPr>
        <p:grpSpPr bwMode="auto">
          <a:xfrm>
            <a:off x="3488705" y="3859783"/>
            <a:ext cx="1441450" cy="893763"/>
            <a:chOff x="1837" y="2704"/>
            <a:chExt cx="908" cy="563"/>
          </a:xfrm>
        </p:grpSpPr>
        <p:sp>
          <p:nvSpPr>
            <p:cNvPr id="28812" name="AutoShape 15"/>
            <p:cNvSpPr>
              <a:spLocks noChangeArrowheads="1"/>
            </p:cNvSpPr>
            <p:nvPr/>
          </p:nvSpPr>
          <p:spPr bwMode="auto">
            <a:xfrm>
              <a:off x="1837" y="2931"/>
              <a:ext cx="908" cy="336"/>
            </a:xfrm>
            <a:prstGeom prst="rightArrow">
              <a:avLst>
                <a:gd name="adj1" fmla="val 50000"/>
                <a:gd name="adj2" fmla="val 67560"/>
              </a:avLst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861" name="Text Box 139"/>
            <p:cNvSpPr txBox="1">
              <a:spLocks noChangeArrowheads="1"/>
            </p:cNvSpPr>
            <p:nvPr/>
          </p:nvSpPr>
          <p:spPr bwMode="auto">
            <a:xfrm>
              <a:off x="1837" y="2704"/>
              <a:ext cx="7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b="1" dirty="0" smtClean="0">
                  <a:latin typeface="+mn-ea"/>
                  <a:ea typeface="+mn-ea"/>
                </a:rPr>
                <a:t>放大</a:t>
              </a:r>
              <a:r>
                <a:rPr kumimoji="1" lang="en-US" altLang="zh-CN" b="1" dirty="0" smtClean="0">
                  <a:latin typeface="+mn-ea"/>
                  <a:ea typeface="+mn-ea"/>
                </a:rPr>
                <a:t>5</a:t>
              </a:r>
              <a:r>
                <a:rPr kumimoji="1" lang="zh-CN" altLang="en-US" b="1" dirty="0" smtClean="0">
                  <a:latin typeface="+mn-ea"/>
                  <a:ea typeface="+mn-ea"/>
                </a:rPr>
                <a:t>倍</a:t>
              </a:r>
            </a:p>
          </p:txBody>
        </p:sp>
      </p:grpSp>
      <p:sp>
        <p:nvSpPr>
          <p:cNvPr id="465036" name="Text Box 140"/>
          <p:cNvSpPr txBox="1">
            <a:spLocks noChangeArrowheads="1"/>
          </p:cNvSpPr>
          <p:nvPr/>
        </p:nvSpPr>
        <p:spPr bwMode="auto">
          <a:xfrm>
            <a:off x="822325" y="5166572"/>
            <a:ext cx="4464868" cy="107721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显然，当</a:t>
            </a:r>
            <a:r>
              <a:rPr lang="en-US" altLang="zh-CN" sz="32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为整数</a:t>
            </a:r>
            <a:r>
              <a:rPr lang="zh-CN" altLang="en-US" sz="3200" dirty="0" smtClean="0">
                <a:latin typeface="+mn-ea"/>
                <a:ea typeface="+mn-ea"/>
              </a:rPr>
              <a:t>时，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可以</a:t>
            </a:r>
            <a:r>
              <a:rPr lang="zh-CN" altLang="en-US" sz="3200" dirty="0" smtClean="0">
                <a:latin typeface="+mn-ea"/>
                <a:ea typeface="+mn-ea"/>
              </a:rPr>
              <a:t>采用这种简单的方法</a:t>
            </a:r>
            <a:r>
              <a:rPr lang="zh-CN" altLang="en-US" sz="3200" b="1" dirty="0" smtClean="0">
                <a:latin typeface="+mn-ea"/>
                <a:ea typeface="+mn-ea"/>
              </a:rPr>
              <a:t>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4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4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4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4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5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5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899" grpId="0" build="p" autoUpdateAnimBg="0"/>
      <p:bldP spid="4650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404664"/>
            <a:ext cx="7543800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图像放大</a:t>
            </a:r>
            <a:br>
              <a:rPr lang="zh-CN" altLang="en-US" dirty="0" smtClean="0"/>
            </a:br>
            <a:r>
              <a:rPr lang="zh-CN" altLang="en-US" dirty="0" smtClean="0"/>
              <a:t>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实现方法</a:t>
            </a:r>
            <a:endParaRPr lang="zh-CN" altLang="en-US" sz="3200" b="0" dirty="0"/>
          </a:p>
        </p:txBody>
      </p:sp>
      <p:sp>
        <p:nvSpPr>
          <p:cNvPr id="465923" name="Rectangle 3"/>
          <p:cNvSpPr>
            <a:spLocks noChangeArrowheads="1"/>
          </p:cNvSpPr>
          <p:nvPr/>
        </p:nvSpPr>
        <p:spPr bwMode="auto">
          <a:xfrm>
            <a:off x="845194" y="1844824"/>
            <a:ext cx="761523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spcBef>
                <a:spcPct val="20000"/>
              </a:spcBef>
              <a:buClr>
                <a:schemeClr val="accent2"/>
              </a:buClr>
              <a:buSzPct val="90000"/>
              <a:defRPr/>
            </a:pP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设原图像大小为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M*N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放大为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k1M*k2N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</a:p>
          <a:p>
            <a:pPr algn="just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（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k1&gt;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k2&gt;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）。算法步骤如下：</a:t>
            </a:r>
          </a:p>
          <a:p>
            <a:pPr algn="just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）设旧图像是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</a:t>
            </a:r>
            <a:r>
              <a:rPr lang="en-US" altLang="zh-CN" sz="32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i,j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 </a:t>
            </a:r>
            <a:r>
              <a:rPr lang="en-US" altLang="zh-CN" sz="32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=1,2,…,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M,  j=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1,2,…,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N.</a:t>
            </a:r>
          </a:p>
          <a:p>
            <a:pPr algn="just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新图像是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G(</a:t>
            </a:r>
            <a:r>
              <a:rPr lang="en-US" altLang="zh-CN" sz="32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x,y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 x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=1,2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,…,k1M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=1,2,…,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k2N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32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G(</a:t>
            </a:r>
            <a:r>
              <a:rPr lang="en-US" altLang="zh-CN" sz="3200" i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x,y</a:t>
            </a:r>
            <a:r>
              <a:rPr lang="en-US" altLang="zh-CN" sz="32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= F(c1*x, c2*y)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32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c1=1/k1    c2=1/k2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5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5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972616" y="11965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972616" y="11965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226866" y="2880841"/>
            <a:ext cx="1873250" cy="360362"/>
          </a:xfrm>
          <a:prstGeom prst="rightArrow">
            <a:avLst>
              <a:gd name="adj1" fmla="val 50000"/>
              <a:gd name="adj2" fmla="val 129956"/>
            </a:avLst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226866" y="1864841"/>
            <a:ext cx="20161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k2=1.5</a:t>
            </a:r>
            <a:r>
              <a:rPr kumimoji="1"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k1=1.3</a:t>
            </a:r>
            <a:endParaRPr kumimoji="1" lang="en-US" altLang="zh-CN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45339"/>
              </p:ext>
            </p:extLst>
          </p:nvPr>
        </p:nvGraphicFramePr>
        <p:xfrm>
          <a:off x="6263753" y="2339503"/>
          <a:ext cx="1746250" cy="1463676"/>
        </p:xfrm>
        <a:graphic>
          <a:graphicData uri="http://schemas.openxmlformats.org/drawingml/2006/table">
            <a:tbl>
              <a:tblPr/>
              <a:tblGrid>
                <a:gridCol w="366713"/>
                <a:gridCol w="460375"/>
                <a:gridCol w="458787"/>
                <a:gridCol w="460375"/>
              </a:tblGrid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FF"/>
                    </a:solidFill>
                  </a:tcPr>
                </a:tc>
              </a:tr>
              <a:tr h="514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FF"/>
                    </a:solidFill>
                  </a:tcPr>
                </a:tc>
              </a:tr>
            </a:tbl>
          </a:graphicData>
        </a:graphic>
      </p:graphicFrame>
      <p:sp>
        <p:nvSpPr>
          <p:cNvPr id="9" name="Text Box 29"/>
          <p:cNvSpPr txBox="1">
            <a:spLocks noChangeArrowheads="1"/>
          </p:cNvSpPr>
          <p:nvPr/>
        </p:nvSpPr>
        <p:spPr bwMode="auto">
          <a:xfrm>
            <a:off x="707503" y="4033366"/>
            <a:ext cx="784867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=[0,2], </a:t>
            </a:r>
            <a:r>
              <a:rPr lang="en-US" altLang="zh-CN" sz="32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=[0,1].   </a:t>
            </a:r>
            <a:r>
              <a:rPr lang="en-US" altLang="zh-CN" sz="32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=[0,3],  </a:t>
            </a:r>
            <a:r>
              <a:rPr lang="en-US" altLang="zh-CN" sz="32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=[0,2].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/1.5, 1/1.5, 2/1.5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]=[i0, i1, i1],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=[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0/1.3, 1/1.3, 2/1.3, 3/1.3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]=[j0, j1, j2, j2].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897148"/>
              </p:ext>
            </p:extLst>
          </p:nvPr>
        </p:nvGraphicFramePr>
        <p:xfrm>
          <a:off x="851966" y="2377603"/>
          <a:ext cx="1357312" cy="952500"/>
        </p:xfrm>
        <a:graphic>
          <a:graphicData uri="http://schemas.openxmlformats.org/drawingml/2006/table">
            <a:tbl>
              <a:tblPr/>
              <a:tblGrid>
                <a:gridCol w="438150"/>
                <a:gridCol w="460375"/>
                <a:gridCol w="458787"/>
              </a:tblGrid>
              <a:tr h="442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095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66FF"/>
                    </a:solidFill>
                  </a:tcPr>
                </a:tc>
              </a:tr>
            </a:tbl>
          </a:graphicData>
        </a:graphic>
      </p:graphicFrame>
      <p:sp>
        <p:nvSpPr>
          <p:cNvPr id="32811" name="Rectangle 46"/>
          <p:cNvSpPr>
            <a:spLocks noChangeArrowheads="1"/>
          </p:cNvSpPr>
          <p:nvPr/>
        </p:nvSpPr>
        <p:spPr bwMode="auto">
          <a:xfrm>
            <a:off x="1426641" y="1369541"/>
            <a:ext cx="7554912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sz="320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47"/>
          <p:cNvSpPr txBox="1">
            <a:spLocks noChangeArrowheads="1"/>
          </p:cNvSpPr>
          <p:nvPr/>
        </p:nvSpPr>
        <p:spPr>
          <a:xfrm>
            <a:off x="348728" y="620688"/>
            <a:ext cx="7772400" cy="1143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+mj-ea"/>
              </a:rPr>
              <a:t>图像放大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0" dirty="0" smtClean="0">
                <a:latin typeface="+mj-ea"/>
              </a:rPr>
              <a:t>实现方法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utoUpdateAnimBg="0"/>
      <p:bldP spid="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 </a:t>
            </a:r>
            <a:r>
              <a:rPr lang="zh-CN" altLang="en-US" dirty="0" smtClean="0"/>
              <a:t>思考一个问题：</a:t>
            </a:r>
          </a:p>
          <a:p>
            <a:pPr eaLnBrk="1" hangingPunct="1"/>
            <a:r>
              <a:rPr lang="zh-CN" altLang="en-US" dirty="0" smtClean="0"/>
              <a:t>      如果</a:t>
            </a:r>
            <a:r>
              <a:rPr lang="zh-CN" altLang="en-US" b="1" dirty="0" smtClean="0">
                <a:solidFill>
                  <a:srgbClr val="0000FF"/>
                </a:solidFill>
              </a:rPr>
              <a:t>放大倍数太大</a:t>
            </a:r>
            <a:r>
              <a:rPr lang="zh-CN" altLang="en-US" dirty="0" smtClean="0"/>
              <a:t>，按照前面的方法处理会出现</a:t>
            </a:r>
            <a:r>
              <a:rPr lang="zh-CN" altLang="en-US" b="1" dirty="0" smtClean="0">
                <a:solidFill>
                  <a:srgbClr val="0000FF"/>
                </a:solidFill>
              </a:rPr>
              <a:t>马赛克</a:t>
            </a:r>
            <a:r>
              <a:rPr lang="zh-CN" altLang="en-US" dirty="0" smtClean="0"/>
              <a:t>效应。如果这个问题交给你，</a:t>
            </a:r>
            <a:r>
              <a:rPr lang="zh-CN" altLang="en-US" b="1" dirty="0" smtClean="0">
                <a:solidFill>
                  <a:srgbClr val="0000FF"/>
                </a:solidFill>
              </a:rPr>
              <a:t>有没有办法解决</a:t>
            </a:r>
            <a:r>
              <a:rPr lang="zh-CN" altLang="en-US" dirty="0" smtClean="0"/>
              <a:t>？或者想办法至少使之有所改善？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900113" y="3333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4400" b="1" dirty="0" smtClean="0">
                <a:latin typeface="+mj-ea"/>
                <a:ea typeface="+mj-ea"/>
              </a:rPr>
              <a:t>图像放大</a:t>
            </a:r>
            <a:r>
              <a:rPr lang="zh-CN" altLang="en-US" sz="4400" dirty="0" smtClean="0">
                <a:latin typeface="+mj-ea"/>
                <a:ea typeface="+mj-ea"/>
              </a:rPr>
              <a:t/>
            </a:r>
            <a:br>
              <a:rPr lang="zh-CN" altLang="en-US" sz="4400" dirty="0" smtClean="0">
                <a:latin typeface="+mj-ea"/>
                <a:ea typeface="+mj-ea"/>
              </a:rPr>
            </a:br>
            <a:r>
              <a:rPr lang="zh-CN" altLang="en-US" sz="4400" dirty="0" smtClean="0">
                <a:latin typeface="+mj-ea"/>
                <a:ea typeface="+mj-ea"/>
              </a:rPr>
              <a:t>        </a:t>
            </a:r>
            <a:r>
              <a:rPr lang="en-US" altLang="zh-CN" sz="4400" dirty="0" smtClean="0">
                <a:latin typeface="+mj-ea"/>
                <a:ea typeface="+mj-ea"/>
              </a:rPr>
              <a:t>—— </a:t>
            </a:r>
            <a:r>
              <a:rPr lang="zh-CN" altLang="en-US" sz="3200" dirty="0" smtClean="0">
                <a:latin typeface="+mj-ea"/>
                <a:ea typeface="+mj-ea"/>
              </a:rPr>
              <a:t>思考问题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1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4" y="287338"/>
            <a:ext cx="8070155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图像大比例放大时的马赛克效应</a:t>
            </a:r>
            <a:endParaRPr lang="zh-CN" altLang="en-US" dirty="0"/>
          </a:p>
        </p:txBody>
      </p:sp>
      <p:pic>
        <p:nvPicPr>
          <p:cNvPr id="189444" name="Picture 4" descr="图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814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5" name="Picture 5" descr="图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381158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6" name="AutoShape 6"/>
          <p:cNvSpPr>
            <a:spLocks noChangeArrowheads="1"/>
          </p:cNvSpPr>
          <p:nvPr/>
        </p:nvSpPr>
        <p:spPr bwMode="auto">
          <a:xfrm>
            <a:off x="2743200" y="35052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2286000" y="41910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放大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倍</a:t>
            </a:r>
          </a:p>
        </p:txBody>
      </p:sp>
      <p:pic>
        <p:nvPicPr>
          <p:cNvPr id="189449" name="Picture 9" descr="图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3810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6" grpId="0" animBg="1"/>
      <p:bldP spid="1894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ext Box 2"/>
          <p:cNvSpPr txBox="1">
            <a:spLocks noChangeArrowheads="1"/>
          </p:cNvSpPr>
          <p:nvPr/>
        </p:nvSpPr>
        <p:spPr bwMode="auto">
          <a:xfrm>
            <a:off x="3499317" y="692696"/>
            <a:ext cx="2448106" cy="76944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400" b="1" dirty="0" smtClean="0">
                <a:latin typeface="Times New Roman" pitchFamily="18" charset="0"/>
                <a:cs typeface="Times New Roman" pitchFamily="18" charset="0"/>
              </a:rPr>
              <a:t>图像放大</a:t>
            </a:r>
            <a:endParaRPr lang="zh-TW" alt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820999" y="1872255"/>
          <a:ext cx="2141026" cy="1598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2" name="Image" r:id="rId3" imgW="6361905" imgH="4749206" progId="">
                  <p:embed/>
                </p:oleObj>
              </mc:Choice>
              <mc:Fallback>
                <p:oleObj name="Image" r:id="rId3" imgW="6361905" imgH="474920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999" y="1872255"/>
                        <a:ext cx="2141026" cy="1598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3646585" y="1908021"/>
          <a:ext cx="4601677" cy="3443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3" name="Image" r:id="rId5" imgW="6349206" imgH="4749206" progId="">
                  <p:embed/>
                </p:oleObj>
              </mc:Choice>
              <mc:Fallback>
                <p:oleObj name="Image" r:id="rId5" imgW="6349206" imgH="474920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585" y="1908021"/>
                        <a:ext cx="4601677" cy="34434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57788" y="4069128"/>
            <a:ext cx="2244524" cy="58477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0" dirty="0" smtClean="0">
                <a:latin typeface="Times New Roman" pitchFamily="18" charset="0"/>
                <a:cs typeface="Times New Roman" pitchFamily="18" charset="0"/>
              </a:rPr>
              <a:t>图像的插值</a:t>
            </a:r>
            <a:endParaRPr lang="zh-TW" altLang="en-US" sz="3200" b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1511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83740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图像的几何变换</a:t>
            </a:r>
            <a:endParaRPr lang="zh-CN" altLang="en-US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1412776"/>
            <a:ext cx="7543800" cy="4022725"/>
          </a:xfrm>
        </p:spPr>
        <p:txBody>
          <a:bodyPr/>
          <a:lstStyle/>
          <a:p>
            <a:pPr marL="0" indent="0" eaLnBrk="1" hangingPunct="1">
              <a:buClr>
                <a:schemeClr val="tx1"/>
              </a:buClr>
              <a:buNone/>
              <a:defRPr/>
            </a:pPr>
            <a:r>
              <a:rPr lang="zh-CN" altLang="en-US" dirty="0" smtClean="0"/>
              <a:t>图像的几何变换包括了图像的形状变换和图像的位置变换。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图像的</a:t>
            </a:r>
            <a:r>
              <a:rPr lang="zh-CN" altLang="en-US" b="1" dirty="0" smtClean="0">
                <a:solidFill>
                  <a:srgbClr val="0000FF"/>
                </a:solidFill>
              </a:rPr>
              <a:t>形状变换</a:t>
            </a:r>
            <a:r>
              <a:rPr lang="zh-CN" altLang="en-US" dirty="0" smtClean="0"/>
              <a:t>是指图像的放大、缩小与错切。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图像的</a:t>
            </a:r>
            <a:r>
              <a:rPr lang="zh-CN" altLang="en-US" b="1" dirty="0" smtClean="0">
                <a:solidFill>
                  <a:srgbClr val="0000FF"/>
                </a:solidFill>
              </a:rPr>
              <a:t>位置变换</a:t>
            </a:r>
            <a:r>
              <a:rPr lang="zh-CN" altLang="en-US" dirty="0" smtClean="0"/>
              <a:t>是指图像的平移、镜像与旋转。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图像的</a:t>
            </a:r>
            <a:r>
              <a:rPr lang="zh-CN" altLang="en-US" b="1" i="1" dirty="0" smtClean="0">
                <a:solidFill>
                  <a:srgbClr val="0000FF"/>
                </a:solidFill>
              </a:rPr>
              <a:t>仿射变换</a:t>
            </a:r>
            <a:r>
              <a:rPr lang="zh-CN" altLang="en-US" dirty="0" smtClean="0"/>
              <a:t>描述。</a:t>
            </a:r>
          </a:p>
        </p:txBody>
      </p:sp>
      <p:sp>
        <p:nvSpPr>
          <p:cNvPr id="474117" name="Text Box 5"/>
          <p:cNvSpPr txBox="1">
            <a:spLocks noChangeArrowheads="1"/>
          </p:cNvSpPr>
          <p:nvPr/>
        </p:nvSpPr>
        <p:spPr bwMode="auto">
          <a:xfrm>
            <a:off x="790785" y="5229200"/>
            <a:ext cx="7637338" cy="107721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图像的几何变换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不改变像素的值</a:t>
            </a:r>
            <a:r>
              <a:rPr lang="zh-CN" altLang="en-US" sz="3200" dirty="0" smtClean="0">
                <a:latin typeface="+mn-ea"/>
                <a:ea typeface="+mn-ea"/>
              </a:rPr>
              <a:t>，只改变像素的位置</a:t>
            </a:r>
            <a:r>
              <a:rPr lang="zh-CN" altLang="en-US" sz="3200" b="1" dirty="0" smtClean="0">
                <a:latin typeface="+mn-ea"/>
                <a:ea typeface="+mn-ea"/>
              </a:rPr>
              <a:t>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47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4.1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图像的形状变换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4.2.3 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图像的错切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图像的位置变换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62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0932" y="332656"/>
            <a:ext cx="77724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图像错切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   </a:t>
            </a:r>
            <a:r>
              <a:rPr lang="en-US" altLang="zh-CN" dirty="0" smtClean="0"/>
              <a:t>—— </a:t>
            </a:r>
            <a:r>
              <a:rPr lang="zh-CN" altLang="en-US" sz="3600" b="0" dirty="0" smtClean="0"/>
              <a:t>基本概念</a:t>
            </a:r>
            <a:endParaRPr lang="zh-CN" altLang="en-US" sz="3600" b="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1716" y="1560984"/>
            <a:ext cx="8062664" cy="396314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图像的错切变换实际上是</a:t>
            </a:r>
            <a:r>
              <a:rPr lang="zh-CN" altLang="en-US" b="1" dirty="0" smtClean="0">
                <a:solidFill>
                  <a:srgbClr val="0000FF"/>
                </a:solidFill>
              </a:rPr>
              <a:t>平面景物</a:t>
            </a:r>
            <a:r>
              <a:rPr lang="zh-CN" altLang="en-US" dirty="0" smtClean="0"/>
              <a:t>在投影平面上的</a:t>
            </a:r>
            <a:r>
              <a:rPr lang="zh-CN" altLang="en-US" b="1" dirty="0" smtClean="0">
                <a:solidFill>
                  <a:srgbClr val="0000FF"/>
                </a:solidFill>
              </a:rPr>
              <a:t>非垂直投影效果</a:t>
            </a:r>
            <a:r>
              <a:rPr lang="zh-CN" altLang="en-US" dirty="0" smtClean="0"/>
              <a:t>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因为绝大多数图像都是三维物体在二维平面上的投影得到的，所以需要研究图像的错切现象。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3789040"/>
            <a:ext cx="3124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图像的错切效果</a:t>
            </a:r>
            <a:endParaRPr lang="zh-CN" altLang="en-US" dirty="0"/>
          </a:p>
        </p:txBody>
      </p:sp>
      <p:pic>
        <p:nvPicPr>
          <p:cNvPr id="226311" name="Picture 7" descr="tt0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5563" y="2686050"/>
            <a:ext cx="2695575" cy="2343150"/>
          </a:xfrm>
        </p:spPr>
      </p:pic>
      <p:pic>
        <p:nvPicPr>
          <p:cNvPr id="226313" name="Picture 9" descr="tt003cq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3975" y="1846263"/>
            <a:ext cx="2762250" cy="4022725"/>
          </a:xfrm>
        </p:spPr>
      </p:pic>
      <p:sp>
        <p:nvSpPr>
          <p:cNvPr id="226309" name="AutoShape 5"/>
          <p:cNvSpPr>
            <a:spLocks noChangeArrowheads="1"/>
          </p:cNvSpPr>
          <p:nvPr/>
        </p:nvSpPr>
        <p:spPr bwMode="auto">
          <a:xfrm>
            <a:off x="3995738" y="3141663"/>
            <a:ext cx="487362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775022" y="548680"/>
            <a:ext cx="77724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图像错切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</a:t>
            </a:r>
            <a:r>
              <a:rPr lang="en-US" altLang="zh-CN" dirty="0" smtClean="0"/>
              <a:t>—— </a:t>
            </a:r>
            <a:r>
              <a:rPr lang="zh-CN" altLang="en-US" sz="3600" b="0" dirty="0" smtClean="0"/>
              <a:t>数学模型</a:t>
            </a:r>
            <a:endParaRPr lang="zh-CN" altLang="en-US" sz="3600" b="0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56022" y="2072680"/>
            <a:ext cx="7664450" cy="41148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错切的</a:t>
            </a:r>
            <a:r>
              <a:rPr lang="zh-CN" altLang="en-US" b="1" dirty="0" smtClean="0">
                <a:solidFill>
                  <a:srgbClr val="0000FF"/>
                </a:solidFill>
              </a:rPr>
              <a:t>数学模型</a:t>
            </a:r>
            <a:r>
              <a:rPr lang="zh-CN" altLang="en-US" dirty="0" smtClean="0"/>
              <a:t>如下：    </a:t>
            </a:r>
          </a:p>
        </p:txBody>
      </p:sp>
      <p:graphicFrame>
        <p:nvGraphicFramePr>
          <p:cNvPr id="37892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63372"/>
              </p:ext>
            </p:extLst>
          </p:nvPr>
        </p:nvGraphicFramePr>
        <p:xfrm>
          <a:off x="4985072" y="341253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0" name="公式" r:id="rId4" imgW="114151" imgH="215619" progId="Equation.3">
                  <p:embed/>
                </p:oleObj>
              </mc:Choice>
              <mc:Fallback>
                <p:oleObj name="公式" r:id="rId4" imgW="114151" imgH="215619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5072" y="341253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75706082"/>
              </p:ext>
            </p:extLst>
          </p:nvPr>
        </p:nvGraphicFramePr>
        <p:xfrm>
          <a:off x="1802135" y="2691805"/>
          <a:ext cx="6146800" cy="320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1" name="Equation" r:id="rId6" imgW="2565362" imgH="1517580" progId="Equation.DSMT4">
                  <p:embed/>
                </p:oleObj>
              </mc:Choice>
              <mc:Fallback>
                <p:oleObj name="Equation" r:id="rId6" imgW="2565362" imgH="15175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135" y="2691805"/>
                        <a:ext cx="6146800" cy="320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402047"/>
              </p:ext>
            </p:extLst>
          </p:nvPr>
        </p:nvGraphicFramePr>
        <p:xfrm>
          <a:off x="1802135" y="4009430"/>
          <a:ext cx="6048375" cy="208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2" name="Equation" r:id="rId8" imgW="2584452" imgH="850860" progId="Equation.DSMT4">
                  <p:embed/>
                </p:oleObj>
              </mc:Choice>
              <mc:Fallback>
                <p:oleObj name="Equation" r:id="rId8" imgW="2584452" imgH="8508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135" y="4009430"/>
                        <a:ext cx="6048375" cy="208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2"/>
          <p:cNvGrpSpPr>
            <a:grpSpLocks/>
          </p:cNvGrpSpPr>
          <p:nvPr/>
        </p:nvGrpSpPr>
        <p:grpSpPr bwMode="auto">
          <a:xfrm>
            <a:off x="5545980" y="3810000"/>
            <a:ext cx="1441450" cy="863600"/>
            <a:chOff x="3888" y="2208"/>
            <a:chExt cx="908" cy="544"/>
          </a:xfrm>
        </p:grpSpPr>
        <p:sp>
          <p:nvSpPr>
            <p:cNvPr id="39989" name="Rectangle 3"/>
            <p:cNvSpPr>
              <a:spLocks noChangeArrowheads="1"/>
            </p:cNvSpPr>
            <p:nvPr/>
          </p:nvSpPr>
          <p:spPr bwMode="auto">
            <a:xfrm>
              <a:off x="4069" y="2390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90" name="Rectangle 4"/>
            <p:cNvSpPr>
              <a:spLocks noChangeArrowheads="1"/>
            </p:cNvSpPr>
            <p:nvPr/>
          </p:nvSpPr>
          <p:spPr bwMode="auto">
            <a:xfrm>
              <a:off x="3888" y="2390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91" name="Rectangle 5"/>
            <p:cNvSpPr>
              <a:spLocks noChangeArrowheads="1"/>
            </p:cNvSpPr>
            <p:nvPr/>
          </p:nvSpPr>
          <p:spPr bwMode="auto">
            <a:xfrm>
              <a:off x="4250" y="2571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9992" name="Rectangle 6"/>
            <p:cNvSpPr>
              <a:spLocks noChangeArrowheads="1"/>
            </p:cNvSpPr>
            <p:nvPr/>
          </p:nvSpPr>
          <p:spPr bwMode="auto">
            <a:xfrm>
              <a:off x="3888" y="2571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93" name="Rectangle 7"/>
            <p:cNvSpPr>
              <a:spLocks noChangeArrowheads="1"/>
            </p:cNvSpPr>
            <p:nvPr/>
          </p:nvSpPr>
          <p:spPr bwMode="auto">
            <a:xfrm>
              <a:off x="4251" y="2390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94" name="Rectangle 8"/>
            <p:cNvSpPr>
              <a:spLocks noChangeArrowheads="1"/>
            </p:cNvSpPr>
            <p:nvPr/>
          </p:nvSpPr>
          <p:spPr bwMode="auto">
            <a:xfrm>
              <a:off x="4069" y="2571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95" name="Rectangle 9"/>
            <p:cNvSpPr>
              <a:spLocks noChangeArrowheads="1"/>
            </p:cNvSpPr>
            <p:nvPr/>
          </p:nvSpPr>
          <p:spPr bwMode="auto">
            <a:xfrm>
              <a:off x="4614" y="2571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96" name="Rectangle 10"/>
            <p:cNvSpPr>
              <a:spLocks noChangeArrowheads="1"/>
            </p:cNvSpPr>
            <p:nvPr/>
          </p:nvSpPr>
          <p:spPr bwMode="auto">
            <a:xfrm>
              <a:off x="4614" y="2389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97" name="Rectangle 11"/>
            <p:cNvSpPr>
              <a:spLocks noChangeArrowheads="1"/>
            </p:cNvSpPr>
            <p:nvPr/>
          </p:nvSpPr>
          <p:spPr bwMode="auto">
            <a:xfrm>
              <a:off x="3888" y="220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98" name="Rectangle 12"/>
            <p:cNvSpPr>
              <a:spLocks noChangeArrowheads="1"/>
            </p:cNvSpPr>
            <p:nvPr/>
          </p:nvSpPr>
          <p:spPr bwMode="auto">
            <a:xfrm>
              <a:off x="4070" y="220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99" name="Rectangle 13"/>
            <p:cNvSpPr>
              <a:spLocks noChangeArrowheads="1"/>
            </p:cNvSpPr>
            <p:nvPr/>
          </p:nvSpPr>
          <p:spPr bwMode="auto">
            <a:xfrm>
              <a:off x="4251" y="220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000" name="Rectangle 14"/>
            <p:cNvSpPr>
              <a:spLocks noChangeArrowheads="1"/>
            </p:cNvSpPr>
            <p:nvPr/>
          </p:nvSpPr>
          <p:spPr bwMode="auto">
            <a:xfrm>
              <a:off x="4433" y="220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001" name="Rectangle 15"/>
            <p:cNvSpPr>
              <a:spLocks noChangeArrowheads="1"/>
            </p:cNvSpPr>
            <p:nvPr/>
          </p:nvSpPr>
          <p:spPr bwMode="auto">
            <a:xfrm>
              <a:off x="4433" y="2390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002" name="Rectangle 16"/>
            <p:cNvSpPr>
              <a:spLocks noChangeArrowheads="1"/>
            </p:cNvSpPr>
            <p:nvPr/>
          </p:nvSpPr>
          <p:spPr bwMode="auto">
            <a:xfrm>
              <a:off x="4433" y="2571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003" name="Rectangle 17"/>
            <p:cNvSpPr>
              <a:spLocks noChangeArrowheads="1"/>
            </p:cNvSpPr>
            <p:nvPr/>
          </p:nvSpPr>
          <p:spPr bwMode="auto">
            <a:xfrm>
              <a:off x="4614" y="220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8" name="Group 18"/>
          <p:cNvGrpSpPr>
            <a:grpSpLocks/>
          </p:cNvGrpSpPr>
          <p:nvPr/>
        </p:nvGrpSpPr>
        <p:grpSpPr bwMode="auto">
          <a:xfrm>
            <a:off x="5707905" y="1997075"/>
            <a:ext cx="865188" cy="1438275"/>
            <a:chOff x="4272" y="1382"/>
            <a:chExt cx="545" cy="906"/>
          </a:xfrm>
        </p:grpSpPr>
        <p:sp>
          <p:nvSpPr>
            <p:cNvPr id="39974" name="Rectangle 19"/>
            <p:cNvSpPr>
              <a:spLocks noChangeArrowheads="1"/>
            </p:cNvSpPr>
            <p:nvPr/>
          </p:nvSpPr>
          <p:spPr bwMode="auto">
            <a:xfrm>
              <a:off x="4453" y="1382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75" name="Rectangle 20"/>
            <p:cNvSpPr>
              <a:spLocks noChangeArrowheads="1"/>
            </p:cNvSpPr>
            <p:nvPr/>
          </p:nvSpPr>
          <p:spPr bwMode="auto">
            <a:xfrm>
              <a:off x="4272" y="1382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76" name="Rectangle 21"/>
            <p:cNvSpPr>
              <a:spLocks noChangeArrowheads="1"/>
            </p:cNvSpPr>
            <p:nvPr/>
          </p:nvSpPr>
          <p:spPr bwMode="auto">
            <a:xfrm>
              <a:off x="4634" y="1563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9977" name="Rectangle 22"/>
            <p:cNvSpPr>
              <a:spLocks noChangeArrowheads="1"/>
            </p:cNvSpPr>
            <p:nvPr/>
          </p:nvSpPr>
          <p:spPr bwMode="auto">
            <a:xfrm>
              <a:off x="4272" y="1563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78" name="Rectangle 23"/>
            <p:cNvSpPr>
              <a:spLocks noChangeArrowheads="1"/>
            </p:cNvSpPr>
            <p:nvPr/>
          </p:nvSpPr>
          <p:spPr bwMode="auto">
            <a:xfrm>
              <a:off x="4272" y="1744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79" name="Rectangle 24"/>
            <p:cNvSpPr>
              <a:spLocks noChangeArrowheads="1"/>
            </p:cNvSpPr>
            <p:nvPr/>
          </p:nvSpPr>
          <p:spPr bwMode="auto">
            <a:xfrm>
              <a:off x="4635" y="1382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80" name="Rectangle 25"/>
            <p:cNvSpPr>
              <a:spLocks noChangeArrowheads="1"/>
            </p:cNvSpPr>
            <p:nvPr/>
          </p:nvSpPr>
          <p:spPr bwMode="auto">
            <a:xfrm>
              <a:off x="4453" y="1563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81" name="Rectangle 26"/>
            <p:cNvSpPr>
              <a:spLocks noChangeArrowheads="1"/>
            </p:cNvSpPr>
            <p:nvPr/>
          </p:nvSpPr>
          <p:spPr bwMode="auto">
            <a:xfrm>
              <a:off x="4454" y="1745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82" name="Rectangle 27"/>
            <p:cNvSpPr>
              <a:spLocks noChangeArrowheads="1"/>
            </p:cNvSpPr>
            <p:nvPr/>
          </p:nvSpPr>
          <p:spPr bwMode="auto">
            <a:xfrm>
              <a:off x="4635" y="1745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83" name="Rectangle 28"/>
            <p:cNvSpPr>
              <a:spLocks noChangeArrowheads="1"/>
            </p:cNvSpPr>
            <p:nvPr/>
          </p:nvSpPr>
          <p:spPr bwMode="auto">
            <a:xfrm>
              <a:off x="4272" y="1925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84" name="Rectangle 29"/>
            <p:cNvSpPr>
              <a:spLocks noChangeArrowheads="1"/>
            </p:cNvSpPr>
            <p:nvPr/>
          </p:nvSpPr>
          <p:spPr bwMode="auto">
            <a:xfrm>
              <a:off x="4454" y="1925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85" name="Rectangle 30"/>
            <p:cNvSpPr>
              <a:spLocks noChangeArrowheads="1"/>
            </p:cNvSpPr>
            <p:nvPr/>
          </p:nvSpPr>
          <p:spPr bwMode="auto">
            <a:xfrm>
              <a:off x="4635" y="1925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86" name="Rectangle 31"/>
            <p:cNvSpPr>
              <a:spLocks noChangeArrowheads="1"/>
            </p:cNvSpPr>
            <p:nvPr/>
          </p:nvSpPr>
          <p:spPr bwMode="auto">
            <a:xfrm>
              <a:off x="4272" y="2107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87" name="Rectangle 32"/>
            <p:cNvSpPr>
              <a:spLocks noChangeArrowheads="1"/>
            </p:cNvSpPr>
            <p:nvPr/>
          </p:nvSpPr>
          <p:spPr bwMode="auto">
            <a:xfrm>
              <a:off x="4454" y="2107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9988" name="Rectangle 33"/>
            <p:cNvSpPr>
              <a:spLocks noChangeArrowheads="1"/>
            </p:cNvSpPr>
            <p:nvPr/>
          </p:nvSpPr>
          <p:spPr bwMode="auto">
            <a:xfrm>
              <a:off x="4635" y="2107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04" name="Rectangle 34"/>
          <p:cNvSpPr txBox="1">
            <a:spLocks noChangeArrowheads="1"/>
          </p:cNvSpPr>
          <p:nvPr/>
        </p:nvSpPr>
        <p:spPr>
          <a:xfrm>
            <a:off x="1235149" y="550675"/>
            <a:ext cx="6673850" cy="1143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+mj-ea"/>
              </a:rPr>
              <a:t>图像错切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0" dirty="0" smtClean="0">
                <a:latin typeface="+mj-ea"/>
              </a:rPr>
              <a:t>示例</a:t>
            </a:r>
          </a:p>
        </p:txBody>
      </p:sp>
      <p:sp>
        <p:nvSpPr>
          <p:cNvPr id="105" name="Rectangle 35"/>
          <p:cNvSpPr>
            <a:spLocks noChangeArrowheads="1"/>
          </p:cNvSpPr>
          <p:nvPr/>
        </p:nvSpPr>
        <p:spPr bwMode="auto">
          <a:xfrm>
            <a:off x="6003180" y="2286000"/>
            <a:ext cx="288925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6" name="Rectangle 36"/>
          <p:cNvSpPr>
            <a:spLocks noChangeArrowheads="1"/>
          </p:cNvSpPr>
          <p:nvPr/>
        </p:nvSpPr>
        <p:spPr bwMode="auto">
          <a:xfrm>
            <a:off x="5714255" y="1998663"/>
            <a:ext cx="288925" cy="28733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7" name="Rectangle 37"/>
          <p:cNvSpPr>
            <a:spLocks noChangeArrowheads="1"/>
          </p:cNvSpPr>
          <p:nvPr/>
        </p:nvSpPr>
        <p:spPr bwMode="auto">
          <a:xfrm>
            <a:off x="5714255" y="2574925"/>
            <a:ext cx="288925" cy="287338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8" name="Rectangle 38"/>
          <p:cNvSpPr>
            <a:spLocks noChangeArrowheads="1"/>
          </p:cNvSpPr>
          <p:nvPr/>
        </p:nvSpPr>
        <p:spPr bwMode="auto">
          <a:xfrm>
            <a:off x="6290518" y="2574925"/>
            <a:ext cx="288925" cy="28733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9" name="Rectangle 39"/>
          <p:cNvSpPr>
            <a:spLocks noChangeArrowheads="1"/>
          </p:cNvSpPr>
          <p:nvPr/>
        </p:nvSpPr>
        <p:spPr bwMode="auto">
          <a:xfrm>
            <a:off x="6003180" y="2574925"/>
            <a:ext cx="288925" cy="287338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0" name="Rectangle 40"/>
          <p:cNvSpPr>
            <a:spLocks noChangeArrowheads="1"/>
          </p:cNvSpPr>
          <p:nvPr/>
        </p:nvSpPr>
        <p:spPr bwMode="auto">
          <a:xfrm>
            <a:off x="6003180" y="2862263"/>
            <a:ext cx="288925" cy="28733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290518" y="3151188"/>
            <a:ext cx="288925" cy="287337"/>
          </a:xfrm>
          <a:prstGeom prst="rect">
            <a:avLst/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" name="Rectangle 42"/>
          <p:cNvSpPr>
            <a:spLocks noChangeArrowheads="1"/>
          </p:cNvSpPr>
          <p:nvPr/>
        </p:nvSpPr>
        <p:spPr bwMode="auto">
          <a:xfrm>
            <a:off x="5714255" y="2286000"/>
            <a:ext cx="288925" cy="287338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13" name="Group 43"/>
          <p:cNvGrpSpPr>
            <a:grpSpLocks/>
          </p:cNvGrpSpPr>
          <p:nvPr/>
        </p:nvGrpSpPr>
        <p:grpSpPr bwMode="auto">
          <a:xfrm>
            <a:off x="1115268" y="2636838"/>
            <a:ext cx="865187" cy="863600"/>
            <a:chOff x="1338" y="2478"/>
            <a:chExt cx="545" cy="544"/>
          </a:xfrm>
        </p:grpSpPr>
        <p:sp>
          <p:nvSpPr>
            <p:cNvPr id="39965" name="Rectangle 44"/>
            <p:cNvSpPr>
              <a:spLocks noChangeArrowheads="1"/>
            </p:cNvSpPr>
            <p:nvPr/>
          </p:nvSpPr>
          <p:spPr bwMode="auto">
            <a:xfrm>
              <a:off x="1519" y="2478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66" name="Rectangle 45"/>
            <p:cNvSpPr>
              <a:spLocks noChangeArrowheads="1"/>
            </p:cNvSpPr>
            <p:nvPr/>
          </p:nvSpPr>
          <p:spPr bwMode="auto">
            <a:xfrm>
              <a:off x="1338" y="2478"/>
              <a:ext cx="182" cy="18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67" name="Rectangle 46"/>
            <p:cNvSpPr>
              <a:spLocks noChangeArrowheads="1"/>
            </p:cNvSpPr>
            <p:nvPr/>
          </p:nvSpPr>
          <p:spPr bwMode="auto">
            <a:xfrm>
              <a:off x="1700" y="2659"/>
              <a:ext cx="182" cy="181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9968" name="Rectangle 47"/>
            <p:cNvSpPr>
              <a:spLocks noChangeArrowheads="1"/>
            </p:cNvSpPr>
            <p:nvPr/>
          </p:nvSpPr>
          <p:spPr bwMode="auto">
            <a:xfrm>
              <a:off x="1338" y="2659"/>
              <a:ext cx="182" cy="181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69" name="Rectangle 48"/>
            <p:cNvSpPr>
              <a:spLocks noChangeArrowheads="1"/>
            </p:cNvSpPr>
            <p:nvPr/>
          </p:nvSpPr>
          <p:spPr bwMode="auto">
            <a:xfrm>
              <a:off x="1338" y="2840"/>
              <a:ext cx="182" cy="181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70" name="Rectangle 49"/>
            <p:cNvSpPr>
              <a:spLocks noChangeArrowheads="1"/>
            </p:cNvSpPr>
            <p:nvPr/>
          </p:nvSpPr>
          <p:spPr bwMode="auto">
            <a:xfrm>
              <a:off x="1700" y="2478"/>
              <a:ext cx="182" cy="18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71" name="Rectangle 50"/>
            <p:cNvSpPr>
              <a:spLocks noChangeArrowheads="1"/>
            </p:cNvSpPr>
            <p:nvPr/>
          </p:nvSpPr>
          <p:spPr bwMode="auto">
            <a:xfrm>
              <a:off x="1519" y="2659"/>
              <a:ext cx="182" cy="18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72" name="Rectangle 51"/>
            <p:cNvSpPr>
              <a:spLocks noChangeArrowheads="1"/>
            </p:cNvSpPr>
            <p:nvPr/>
          </p:nvSpPr>
          <p:spPr bwMode="auto">
            <a:xfrm>
              <a:off x="1520" y="2841"/>
              <a:ext cx="182" cy="181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73" name="Rectangle 52"/>
            <p:cNvSpPr>
              <a:spLocks noChangeArrowheads="1"/>
            </p:cNvSpPr>
            <p:nvPr/>
          </p:nvSpPr>
          <p:spPr bwMode="auto">
            <a:xfrm>
              <a:off x="1701" y="2841"/>
              <a:ext cx="182" cy="181"/>
            </a:xfrm>
            <a:prstGeom prst="rect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23" name="AutoShape 53"/>
          <p:cNvSpPr>
            <a:spLocks noChangeArrowheads="1"/>
          </p:cNvSpPr>
          <p:nvPr/>
        </p:nvSpPr>
        <p:spPr bwMode="auto">
          <a:xfrm>
            <a:off x="2844055" y="2924175"/>
            <a:ext cx="1655763" cy="431800"/>
          </a:xfrm>
          <a:prstGeom prst="rightArrow">
            <a:avLst>
              <a:gd name="adj1" fmla="val 50000"/>
              <a:gd name="adj2" fmla="val 95864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6" name="Rectangle 56"/>
          <p:cNvSpPr>
            <a:spLocks noChangeArrowheads="1"/>
          </p:cNvSpPr>
          <p:nvPr/>
        </p:nvSpPr>
        <p:spPr bwMode="auto">
          <a:xfrm>
            <a:off x="5841255" y="3810000"/>
            <a:ext cx="288925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7" name="Rectangle 57"/>
          <p:cNvSpPr>
            <a:spLocks noChangeArrowheads="1"/>
          </p:cNvSpPr>
          <p:nvPr/>
        </p:nvSpPr>
        <p:spPr bwMode="auto">
          <a:xfrm>
            <a:off x="5553918" y="3810000"/>
            <a:ext cx="288925" cy="2873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8" name="Rectangle 58"/>
          <p:cNvSpPr>
            <a:spLocks noChangeArrowheads="1"/>
          </p:cNvSpPr>
          <p:nvPr/>
        </p:nvSpPr>
        <p:spPr bwMode="auto">
          <a:xfrm>
            <a:off x="6417518" y="4097338"/>
            <a:ext cx="288925" cy="287337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sp>
        <p:nvSpPr>
          <p:cNvPr id="129" name="Rectangle 59"/>
          <p:cNvSpPr>
            <a:spLocks noChangeArrowheads="1"/>
          </p:cNvSpPr>
          <p:nvPr/>
        </p:nvSpPr>
        <p:spPr bwMode="auto">
          <a:xfrm>
            <a:off x="6128593" y="4386263"/>
            <a:ext cx="288925" cy="287337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0" name="Rectangle 60"/>
          <p:cNvSpPr>
            <a:spLocks noChangeArrowheads="1"/>
          </p:cNvSpPr>
          <p:nvPr/>
        </p:nvSpPr>
        <p:spPr bwMode="auto">
          <a:xfrm>
            <a:off x="6128593" y="3810000"/>
            <a:ext cx="288925" cy="28733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1" name="Rectangle 61"/>
          <p:cNvSpPr>
            <a:spLocks noChangeArrowheads="1"/>
          </p:cNvSpPr>
          <p:nvPr/>
        </p:nvSpPr>
        <p:spPr bwMode="auto">
          <a:xfrm>
            <a:off x="6128593" y="4097338"/>
            <a:ext cx="288925" cy="287337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2" name="Rectangle 62"/>
          <p:cNvSpPr>
            <a:spLocks noChangeArrowheads="1"/>
          </p:cNvSpPr>
          <p:nvPr/>
        </p:nvSpPr>
        <p:spPr bwMode="auto">
          <a:xfrm>
            <a:off x="6417518" y="4386263"/>
            <a:ext cx="288925" cy="28733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3" name="Rectangle 63"/>
          <p:cNvSpPr>
            <a:spLocks noChangeArrowheads="1"/>
          </p:cNvSpPr>
          <p:nvPr/>
        </p:nvSpPr>
        <p:spPr bwMode="auto">
          <a:xfrm>
            <a:off x="6704855" y="4386263"/>
            <a:ext cx="288925" cy="287337"/>
          </a:xfrm>
          <a:prstGeom prst="rect">
            <a:avLst/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4" name="Rectangle 64"/>
          <p:cNvSpPr>
            <a:spLocks noChangeArrowheads="1"/>
          </p:cNvSpPr>
          <p:nvPr/>
        </p:nvSpPr>
        <p:spPr bwMode="auto">
          <a:xfrm>
            <a:off x="5841255" y="4097338"/>
            <a:ext cx="288925" cy="28733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5" name="Rectangle 65"/>
          <p:cNvSpPr>
            <a:spLocks noChangeArrowheads="1"/>
          </p:cNvSpPr>
          <p:nvPr/>
        </p:nvSpPr>
        <p:spPr bwMode="auto">
          <a:xfrm>
            <a:off x="6290518" y="2862263"/>
            <a:ext cx="288925" cy="287337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sp>
        <p:nvSpPr>
          <p:cNvPr id="136" name="Text Box 66"/>
          <p:cNvSpPr txBox="1">
            <a:spLocks noChangeArrowheads="1"/>
          </p:cNvSpPr>
          <p:nvPr/>
        </p:nvSpPr>
        <p:spPr bwMode="auto">
          <a:xfrm>
            <a:off x="755724" y="4840665"/>
            <a:ext cx="7632700" cy="156966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kumimoji="1" lang="en-US" altLang="zh-CN" sz="3200" dirty="0" smtClean="0">
                <a:latin typeface="+mn-ea"/>
                <a:ea typeface="+mn-ea"/>
              </a:rPr>
              <a:t> </a:t>
            </a:r>
            <a:r>
              <a:rPr kumimoji="1" lang="zh-CN" altLang="en-US" sz="3200" dirty="0" smtClean="0">
                <a:latin typeface="+mn-ea"/>
                <a:ea typeface="+mn-ea"/>
              </a:rPr>
              <a:t>可以看到，错切之后原图像的像素排列方向发生改变。该坐标变化的特点是，</a:t>
            </a:r>
            <a:r>
              <a:rPr kumimoji="1" lang="en-US" altLang="zh-CN" sz="3200" b="1" i="1" dirty="0" smtClean="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kumimoji="1"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方向与</a:t>
            </a:r>
            <a:r>
              <a:rPr kumimoji="1" lang="en-US" altLang="zh-CN" sz="3200" b="1" i="1" dirty="0" smtClean="0">
                <a:solidFill>
                  <a:srgbClr val="0000FF"/>
                </a:solidFill>
                <a:latin typeface="+mn-ea"/>
                <a:ea typeface="+mn-ea"/>
              </a:rPr>
              <a:t>y</a:t>
            </a:r>
            <a:r>
              <a:rPr kumimoji="1"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方向独立变化</a:t>
            </a:r>
            <a:r>
              <a:rPr kumimoji="1" lang="zh-CN" altLang="en-US" sz="3200" dirty="0" smtClean="0">
                <a:latin typeface="+mn-ea"/>
                <a:ea typeface="+mn-ea"/>
              </a:rPr>
              <a:t>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942085"/>
              </p:ext>
            </p:extLst>
          </p:nvPr>
        </p:nvGraphicFramePr>
        <p:xfrm>
          <a:off x="2803525" y="3441700"/>
          <a:ext cx="13493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6" name="公式" r:id="rId4" imgW="431640" imgH="177480" progId="Equation.3">
                  <p:embed/>
                </p:oleObj>
              </mc:Choice>
              <mc:Fallback>
                <p:oleObj name="公式" r:id="rId4" imgW="431640" imgH="17748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25" y="3441700"/>
                        <a:ext cx="13493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668910"/>
              </p:ext>
            </p:extLst>
          </p:nvPr>
        </p:nvGraphicFramePr>
        <p:xfrm>
          <a:off x="2803525" y="2325688"/>
          <a:ext cx="13493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7" name="公式" r:id="rId6" imgW="431640" imgH="190440" progId="Equation.3">
                  <p:embed/>
                </p:oleObj>
              </mc:Choice>
              <mc:Fallback>
                <p:oleObj name="公式" r:id="rId6" imgW="431640" imgH="190440" progId="Equation.3">
                  <p:embed/>
                  <p:pic>
                    <p:nvPicPr>
                      <p:cNvPr id="0" name="对象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25" y="2325688"/>
                        <a:ext cx="13493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031859504"/>
              </p:ext>
            </p:extLst>
          </p:nvPr>
        </p:nvGraphicFramePr>
        <p:xfrm>
          <a:off x="917405" y="4048313"/>
          <a:ext cx="3932035" cy="205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8" name="Equation" r:id="rId8" imgW="2565362" imgH="1517580" progId="Equation.DSMT4">
                  <p:embed/>
                </p:oleObj>
              </mc:Choice>
              <mc:Fallback>
                <p:oleObj name="Equation" r:id="rId8" imgW="2565362" imgH="15175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405" y="4048313"/>
                        <a:ext cx="3932035" cy="20503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81738"/>
              </p:ext>
            </p:extLst>
          </p:nvPr>
        </p:nvGraphicFramePr>
        <p:xfrm>
          <a:off x="787151" y="1667751"/>
          <a:ext cx="4464348" cy="1538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9" name="Equation" r:id="rId10" imgW="2584452" imgH="850860" progId="Equation.DSMT4">
                  <p:embed/>
                </p:oleObj>
              </mc:Choice>
              <mc:Fallback>
                <p:oleObj name="Equation" r:id="rId10" imgW="2584452" imgH="8508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151" y="1667751"/>
                        <a:ext cx="4464348" cy="15385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23" grpId="0" animBg="1"/>
      <p:bldP spid="126" grpId="0" animBg="1"/>
      <p:bldP spid="127" grpId="0" animBg="1"/>
      <p:bldP spid="128" grpId="0" animBg="1" autoUpdateAnimBg="0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 autoUpdateAnimBg="0"/>
      <p:bldP spid="1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图像的形状变换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图像的位置变换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371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图像的位置变换</a:t>
            </a:r>
            <a:endParaRPr lang="zh-CN" altLang="en-US" dirty="0"/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7198568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所谓图像的位置变换是指图像的大小和形状不发生变化，只是将图像进行</a:t>
            </a:r>
            <a:r>
              <a:rPr lang="zh-CN" altLang="en-US" b="1" dirty="0" smtClean="0">
                <a:solidFill>
                  <a:srgbClr val="0000FF"/>
                </a:solidFill>
              </a:rPr>
              <a:t>平移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0000FF"/>
                </a:solidFill>
              </a:rPr>
              <a:t>镜像</a:t>
            </a:r>
            <a:r>
              <a:rPr lang="zh-CN" altLang="en-US" dirty="0" smtClean="0"/>
              <a:t>和</a:t>
            </a:r>
            <a:r>
              <a:rPr lang="zh-CN" altLang="en-US" b="1" dirty="0" smtClean="0">
                <a:solidFill>
                  <a:srgbClr val="0000FF"/>
                </a:solidFill>
              </a:rPr>
              <a:t>旋转</a:t>
            </a:r>
            <a:r>
              <a:rPr lang="zh-CN" altLang="en-US" dirty="0" smtClean="0"/>
              <a:t>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图像的位置变换主要是用于目标识别中的</a:t>
            </a:r>
            <a:r>
              <a:rPr lang="zh-CN" altLang="en-US" b="1" dirty="0" smtClean="0">
                <a:solidFill>
                  <a:srgbClr val="0000FF"/>
                </a:solidFill>
              </a:rPr>
              <a:t>目标配准</a:t>
            </a:r>
            <a:r>
              <a:rPr lang="zh-CN" altLang="en-US" dirty="0" smtClean="0"/>
              <a:t>。</a:t>
            </a:r>
          </a:p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2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758031" y="-3176"/>
            <a:ext cx="7772400" cy="114300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图像配准示例</a:t>
            </a:r>
            <a:endParaRPr lang="zh-CN" altLang="en-US" dirty="0"/>
          </a:p>
        </p:txBody>
      </p:sp>
      <p:pic>
        <p:nvPicPr>
          <p:cNvPr id="48" name="Picture 2" descr="Angle_2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4221163"/>
            <a:ext cx="2159000" cy="2159000"/>
          </a:xfr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" name="Picture 5" descr="10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6238" y="4149725"/>
            <a:ext cx="2159000" cy="2159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" name="Line 21"/>
          <p:cNvSpPr>
            <a:spLocks noChangeShapeType="1"/>
          </p:cNvSpPr>
          <p:nvPr/>
        </p:nvSpPr>
        <p:spPr bwMode="auto">
          <a:xfrm>
            <a:off x="5133975" y="4910138"/>
            <a:ext cx="433388" cy="1587"/>
          </a:xfrm>
          <a:prstGeom prst="line">
            <a:avLst/>
          </a:prstGeom>
          <a:noFill/>
          <a:ln w="76200">
            <a:solidFill>
              <a:srgbClr val="66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grpSp>
        <p:nvGrpSpPr>
          <p:cNvPr id="51" name="Group 51"/>
          <p:cNvGrpSpPr>
            <a:grpSpLocks/>
          </p:cNvGrpSpPr>
          <p:nvPr/>
        </p:nvGrpSpPr>
        <p:grpSpPr bwMode="auto">
          <a:xfrm>
            <a:off x="900113" y="1196975"/>
            <a:ext cx="2160587" cy="2557463"/>
            <a:chOff x="567" y="754"/>
            <a:chExt cx="1361" cy="1611"/>
          </a:xfrm>
        </p:grpSpPr>
        <p:sp>
          <p:nvSpPr>
            <p:cNvPr id="82972" name="Text Box 11"/>
            <p:cNvSpPr txBox="1">
              <a:spLocks noChangeArrowheads="1"/>
            </p:cNvSpPr>
            <p:nvPr/>
          </p:nvSpPr>
          <p:spPr bwMode="auto">
            <a:xfrm>
              <a:off x="930" y="2115"/>
              <a:ext cx="754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A5002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rgbClr val="FF33CC"/>
                  </a:solidFill>
                  <a:ea typeface="隶书" panose="02010509060101010101" pitchFamily="49" charset="-122"/>
                </a:rPr>
                <a:t>待测印鉴</a:t>
              </a:r>
            </a:p>
          </p:txBody>
        </p:sp>
        <p:grpSp>
          <p:nvGrpSpPr>
            <p:cNvPr id="82973" name="Group 41"/>
            <p:cNvGrpSpPr>
              <a:grpSpLocks/>
            </p:cNvGrpSpPr>
            <p:nvPr/>
          </p:nvGrpSpPr>
          <p:grpSpPr bwMode="auto">
            <a:xfrm>
              <a:off x="567" y="754"/>
              <a:ext cx="1361" cy="1369"/>
              <a:chOff x="748" y="791"/>
              <a:chExt cx="1361" cy="1369"/>
            </a:xfrm>
          </p:grpSpPr>
          <p:pic>
            <p:nvPicPr>
              <p:cNvPr id="82974" name="Picture 13" descr="Angle_2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" y="791"/>
                <a:ext cx="1360" cy="1360"/>
              </a:xfrm>
              <a:prstGeom prst="rect">
                <a:avLst/>
              </a:prstGeom>
              <a:noFill/>
              <a:ln w="2857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82975" name="Line 29"/>
              <p:cNvSpPr>
                <a:spLocks noChangeShapeType="1"/>
              </p:cNvSpPr>
              <p:nvPr/>
            </p:nvSpPr>
            <p:spPr bwMode="auto">
              <a:xfrm>
                <a:off x="748" y="1480"/>
                <a:ext cx="1361" cy="0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2976" name="Line 33"/>
              <p:cNvSpPr>
                <a:spLocks noChangeShapeType="1"/>
              </p:cNvSpPr>
              <p:nvPr/>
            </p:nvSpPr>
            <p:spPr bwMode="auto">
              <a:xfrm>
                <a:off x="1429" y="799"/>
                <a:ext cx="0" cy="1361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57" name="Group 42"/>
          <p:cNvGrpSpPr>
            <a:grpSpLocks/>
          </p:cNvGrpSpPr>
          <p:nvPr/>
        </p:nvGrpSpPr>
        <p:grpSpPr bwMode="auto">
          <a:xfrm>
            <a:off x="468313" y="4221163"/>
            <a:ext cx="2160587" cy="2160587"/>
            <a:chOff x="295" y="2659"/>
            <a:chExt cx="1361" cy="1361"/>
          </a:xfrm>
        </p:grpSpPr>
        <p:sp>
          <p:nvSpPr>
            <p:cNvPr id="82970" name="Line 39"/>
            <p:cNvSpPr>
              <a:spLocks noChangeShapeType="1"/>
            </p:cNvSpPr>
            <p:nvPr/>
          </p:nvSpPr>
          <p:spPr bwMode="auto">
            <a:xfrm>
              <a:off x="975" y="2659"/>
              <a:ext cx="0" cy="1361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1" name="Line 40"/>
            <p:cNvSpPr>
              <a:spLocks noChangeShapeType="1"/>
            </p:cNvSpPr>
            <p:nvPr/>
          </p:nvSpPr>
          <p:spPr bwMode="auto">
            <a:xfrm>
              <a:off x="295" y="3339"/>
              <a:ext cx="1361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0" name="Group 47"/>
          <p:cNvGrpSpPr>
            <a:grpSpLocks/>
          </p:cNvGrpSpPr>
          <p:nvPr/>
        </p:nvGrpSpPr>
        <p:grpSpPr bwMode="auto">
          <a:xfrm>
            <a:off x="2916238" y="4149725"/>
            <a:ext cx="2160587" cy="2160588"/>
            <a:chOff x="295" y="2659"/>
            <a:chExt cx="1361" cy="1361"/>
          </a:xfrm>
        </p:grpSpPr>
        <p:sp>
          <p:nvSpPr>
            <p:cNvPr id="82968" name="Line 48"/>
            <p:cNvSpPr>
              <a:spLocks noChangeShapeType="1"/>
            </p:cNvSpPr>
            <p:nvPr/>
          </p:nvSpPr>
          <p:spPr bwMode="auto">
            <a:xfrm>
              <a:off x="975" y="2659"/>
              <a:ext cx="0" cy="1361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9" name="Line 49"/>
            <p:cNvSpPr>
              <a:spLocks noChangeShapeType="1"/>
            </p:cNvSpPr>
            <p:nvPr/>
          </p:nvSpPr>
          <p:spPr bwMode="auto">
            <a:xfrm>
              <a:off x="295" y="3339"/>
              <a:ext cx="1361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3" name="Text Box 50"/>
          <p:cNvSpPr txBox="1">
            <a:spLocks noChangeArrowheads="1"/>
          </p:cNvSpPr>
          <p:nvPr/>
        </p:nvSpPr>
        <p:spPr bwMode="auto">
          <a:xfrm>
            <a:off x="3779838" y="1700213"/>
            <a:ext cx="1728787" cy="1016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与原图比较，有位置，角度偏差</a:t>
            </a:r>
          </a:p>
        </p:txBody>
      </p:sp>
      <p:pic>
        <p:nvPicPr>
          <p:cNvPr id="64" name="Picture 19" descr="Angle_25"/>
          <p:cNvPicPr>
            <a:picLocks noGrp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88125" y="4005263"/>
            <a:ext cx="2159000" cy="2159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" name="Line 23"/>
          <p:cNvSpPr>
            <a:spLocks noChangeShapeType="1"/>
          </p:cNvSpPr>
          <p:nvPr/>
        </p:nvSpPr>
        <p:spPr bwMode="auto">
          <a:xfrm>
            <a:off x="6084888" y="4941888"/>
            <a:ext cx="433387" cy="0"/>
          </a:xfrm>
          <a:prstGeom prst="line">
            <a:avLst/>
          </a:prstGeom>
          <a:noFill/>
          <a:ln w="76200">
            <a:solidFill>
              <a:srgbClr val="66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66" name="Line 27"/>
          <p:cNvSpPr>
            <a:spLocks noChangeShapeType="1"/>
          </p:cNvSpPr>
          <p:nvPr/>
        </p:nvSpPr>
        <p:spPr bwMode="auto">
          <a:xfrm flipH="1">
            <a:off x="5795963" y="3789363"/>
            <a:ext cx="576262" cy="865187"/>
          </a:xfrm>
          <a:prstGeom prst="line">
            <a:avLst/>
          </a:prstGeom>
          <a:noFill/>
          <a:ln w="76200">
            <a:solidFill>
              <a:srgbClr val="66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zh-CN" altLang="en-US"/>
          </a:p>
        </p:txBody>
      </p:sp>
      <p:grpSp>
        <p:nvGrpSpPr>
          <p:cNvPr id="67" name="Group 55"/>
          <p:cNvGrpSpPr>
            <a:grpSpLocks/>
          </p:cNvGrpSpPr>
          <p:nvPr/>
        </p:nvGrpSpPr>
        <p:grpSpPr bwMode="auto">
          <a:xfrm>
            <a:off x="5651500" y="4724400"/>
            <a:ext cx="360363" cy="358775"/>
            <a:chOff x="3923" y="3249"/>
            <a:chExt cx="227" cy="226"/>
          </a:xfrm>
        </p:grpSpPr>
        <p:sp>
          <p:nvSpPr>
            <p:cNvPr id="82966" name="Oval 53"/>
            <p:cNvSpPr>
              <a:spLocks noChangeArrowheads="1"/>
            </p:cNvSpPr>
            <p:nvPr/>
          </p:nvSpPr>
          <p:spPr bwMode="auto">
            <a:xfrm>
              <a:off x="3923" y="3249"/>
              <a:ext cx="227" cy="2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66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967" name="Line 54"/>
            <p:cNvSpPr>
              <a:spLocks noChangeShapeType="1"/>
            </p:cNvSpPr>
            <p:nvPr/>
          </p:nvSpPr>
          <p:spPr bwMode="auto">
            <a:xfrm>
              <a:off x="3969" y="3357"/>
              <a:ext cx="136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0" name="Group 52"/>
          <p:cNvGrpSpPr>
            <a:grpSpLocks/>
          </p:cNvGrpSpPr>
          <p:nvPr/>
        </p:nvGrpSpPr>
        <p:grpSpPr bwMode="auto">
          <a:xfrm>
            <a:off x="6300788" y="1125538"/>
            <a:ext cx="2160587" cy="2484437"/>
            <a:chOff x="3833" y="709"/>
            <a:chExt cx="1361" cy="1565"/>
          </a:xfrm>
        </p:grpSpPr>
        <p:sp>
          <p:nvSpPr>
            <p:cNvPr id="82960" name="Text Box 15"/>
            <p:cNvSpPr txBox="1">
              <a:spLocks noChangeArrowheads="1"/>
            </p:cNvSpPr>
            <p:nvPr/>
          </p:nvSpPr>
          <p:spPr bwMode="auto">
            <a:xfrm>
              <a:off x="4195" y="2024"/>
              <a:ext cx="754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A5002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rgbClr val="FF33CC"/>
                  </a:solidFill>
                  <a:ea typeface="隶书" panose="02010509060101010101" pitchFamily="49" charset="-122"/>
                </a:rPr>
                <a:t>标准印鉴</a:t>
              </a:r>
            </a:p>
          </p:txBody>
        </p:sp>
        <p:grpSp>
          <p:nvGrpSpPr>
            <p:cNvPr id="82961" name="Group 46"/>
            <p:cNvGrpSpPr>
              <a:grpSpLocks/>
            </p:cNvGrpSpPr>
            <p:nvPr/>
          </p:nvGrpSpPr>
          <p:grpSpPr bwMode="auto">
            <a:xfrm>
              <a:off x="3833" y="709"/>
              <a:ext cx="1361" cy="1361"/>
              <a:chOff x="3878" y="754"/>
              <a:chExt cx="1361" cy="1361"/>
            </a:xfrm>
          </p:grpSpPr>
          <p:pic>
            <p:nvPicPr>
              <p:cNvPr id="82962" name="Picture 17" descr="1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8" y="754"/>
                <a:ext cx="1360" cy="1360"/>
              </a:xfrm>
              <a:prstGeom prst="rect">
                <a:avLst/>
              </a:prstGeom>
              <a:noFill/>
              <a:ln w="2857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2963" name="Group 43"/>
              <p:cNvGrpSpPr>
                <a:grpSpLocks/>
              </p:cNvGrpSpPr>
              <p:nvPr/>
            </p:nvGrpSpPr>
            <p:grpSpPr bwMode="auto">
              <a:xfrm>
                <a:off x="3878" y="754"/>
                <a:ext cx="1361" cy="1361"/>
                <a:chOff x="295" y="2659"/>
                <a:chExt cx="1361" cy="1361"/>
              </a:xfrm>
            </p:grpSpPr>
            <p:sp>
              <p:nvSpPr>
                <p:cNvPr id="82964" name="Line 44"/>
                <p:cNvSpPr>
                  <a:spLocks noChangeShapeType="1"/>
                </p:cNvSpPr>
                <p:nvPr/>
              </p:nvSpPr>
              <p:spPr bwMode="auto">
                <a:xfrm>
                  <a:off x="975" y="2659"/>
                  <a:ext cx="0" cy="1361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2965" name="Line 45"/>
                <p:cNvSpPr>
                  <a:spLocks noChangeShapeType="1"/>
                </p:cNvSpPr>
                <p:nvPr/>
              </p:nvSpPr>
              <p:spPr bwMode="auto">
                <a:xfrm>
                  <a:off x="295" y="3339"/>
                  <a:ext cx="1361" cy="0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" name="矩形 1"/>
          <p:cNvSpPr/>
          <p:nvPr/>
        </p:nvSpPr>
        <p:spPr>
          <a:xfrm>
            <a:off x="2286000" y="2782669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/>
            <a:r>
              <a:rPr lang="en-US" altLang="zh-CN" sz="2400" dirty="0">
                <a:latin typeface="+mn-ea"/>
              </a:rPr>
              <a:t>4.2 </a:t>
            </a:r>
            <a:r>
              <a:rPr lang="zh-CN" altLang="en-US" sz="2400" dirty="0">
                <a:latin typeface="+mn-ea"/>
              </a:rPr>
              <a:t>图像的形状变换</a:t>
            </a:r>
            <a:endParaRPr lang="en-US" altLang="zh-CN" sz="2400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4.2.1 </a:t>
            </a:r>
            <a:r>
              <a:rPr lang="zh-CN" altLang="en-US" dirty="0">
                <a:latin typeface="+mn-ea"/>
              </a:rPr>
              <a:t>图像缩小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4.2.2 </a:t>
            </a:r>
            <a:r>
              <a:rPr lang="zh-CN" altLang="en-US" dirty="0">
                <a:latin typeface="+mn-ea"/>
              </a:rPr>
              <a:t>图像的放大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4.2.3 </a:t>
            </a:r>
            <a:r>
              <a:rPr lang="zh-CN" altLang="en-US" dirty="0">
                <a:latin typeface="+mn-ea"/>
              </a:rPr>
              <a:t>图像的错切</a:t>
            </a:r>
            <a:endParaRPr lang="en-US" altLang="zh-CN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0" y="2782669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/>
            <a:r>
              <a:rPr lang="en-US" altLang="zh-CN" sz="2400" dirty="0">
                <a:latin typeface="+mn-ea"/>
              </a:rPr>
              <a:t>4.2 </a:t>
            </a:r>
            <a:r>
              <a:rPr lang="zh-CN" altLang="en-US" sz="2400" dirty="0">
                <a:latin typeface="+mn-ea"/>
              </a:rPr>
              <a:t>图像的形状变换</a:t>
            </a:r>
            <a:endParaRPr lang="en-US" altLang="zh-CN" sz="2400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4.2.1 </a:t>
            </a:r>
            <a:r>
              <a:rPr lang="zh-CN" altLang="en-US" dirty="0">
                <a:latin typeface="+mn-ea"/>
              </a:rPr>
              <a:t>图像缩小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4.2.2 </a:t>
            </a:r>
            <a:r>
              <a:rPr lang="zh-CN" altLang="en-US" dirty="0">
                <a:latin typeface="+mn-ea"/>
              </a:rPr>
              <a:t>图像的放大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4.2.3 </a:t>
            </a:r>
            <a:r>
              <a:rPr lang="zh-CN" altLang="en-US" dirty="0">
                <a:latin typeface="+mn-ea"/>
              </a:rPr>
              <a:t>图像的错切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1974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2775E-6 C -3.33333E-6 2.42775E-6 -0.00555 -0.03723 -0.00642 -0.03815 C -0.00729 -0.03908 -3.33333E-6 2.42775E-6 -3.33333E-6 2.42775E-6 Z " pathEditMode="relative" ptsTypes="aaa">
                                      <p:cBhvr>
                                        <p:cTn id="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3" grpId="0" animBg="1"/>
      <p:bldP spid="65" grpId="0" animBg="1"/>
      <p:bldP spid="6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图像的形状变换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图像的位置变换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rgbClr val="0000FF"/>
                </a:solidFill>
                <a:latin typeface="+mn-ea"/>
              </a:rPr>
              <a:t>4.1.1 </a:t>
            </a:r>
            <a:r>
              <a:rPr lang="zh-CN" altLang="en-US" sz="2600" b="1" dirty="0" smtClean="0">
                <a:solidFill>
                  <a:srgbClr val="0000FF"/>
                </a:solidFill>
                <a:latin typeface="+mn-ea"/>
              </a:rPr>
              <a:t>图像的平移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444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706356" y="778669"/>
            <a:ext cx="5954713" cy="712787"/>
          </a:xfrm>
          <a:prstGeom prst="rect">
            <a:avLst/>
          </a:prstGeom>
        </p:spPr>
        <p:txBody>
          <a:bodyPr anchor="b"/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+mj-ea"/>
              </a:rPr>
              <a:t>图像的平移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4213" y="1700213"/>
            <a:ext cx="7992243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  <a:defRPr/>
            </a:pPr>
            <a:r>
              <a:rPr lang="zh-CN" altLang="en-US" dirty="0" smtClean="0">
                <a:latin typeface="+mn-ea"/>
              </a:rPr>
              <a:t>图像的平移非常简单，所用到的是中学学过的直角坐标系的平移变换公式：       </a:t>
            </a:r>
          </a:p>
        </p:txBody>
      </p:sp>
      <p:graphicFrame>
        <p:nvGraphicFramePr>
          <p:cNvPr id="1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527127848"/>
              </p:ext>
            </p:extLst>
          </p:nvPr>
        </p:nvGraphicFramePr>
        <p:xfrm>
          <a:off x="2267744" y="3155951"/>
          <a:ext cx="206375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6" name="公式" r:id="rId4" imgW="761760" imgH="457200" progId="Equation.3">
                  <p:embed/>
                </p:oleObj>
              </mc:Choice>
              <mc:Fallback>
                <p:oleObj name="公式" r:id="rId4" imgW="76176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3155951"/>
                        <a:ext cx="2063750" cy="12382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49"/>
          <p:cNvSpPr txBox="1">
            <a:spLocks noChangeArrowheads="1"/>
          </p:cNvSpPr>
          <p:nvPr/>
        </p:nvSpPr>
        <p:spPr bwMode="auto">
          <a:xfrm>
            <a:off x="684213" y="5589588"/>
            <a:ext cx="77762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zh-CN" sz="3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3200" dirty="0" smtClean="0">
                <a:latin typeface="+mn-ea"/>
                <a:ea typeface="+mn-ea"/>
              </a:rPr>
              <a:t>注意：</a:t>
            </a:r>
            <a:r>
              <a:rPr lang="en-US" altLang="zh-CN" sz="3200" i="1" dirty="0" smtClean="0">
                <a:latin typeface="+mn-ea"/>
                <a:ea typeface="+mn-ea"/>
              </a:rPr>
              <a:t>x</a:t>
            </a:r>
            <a:r>
              <a:rPr lang="zh-CN" altLang="en-US" sz="3200" dirty="0" smtClean="0">
                <a:latin typeface="+mn-ea"/>
                <a:ea typeface="+mn-ea"/>
              </a:rPr>
              <a:t>方向与</a:t>
            </a:r>
            <a:r>
              <a:rPr lang="en-US" altLang="zh-CN" sz="3200" i="1" dirty="0" smtClean="0">
                <a:latin typeface="+mn-ea"/>
                <a:ea typeface="+mn-ea"/>
              </a:rPr>
              <a:t>y</a:t>
            </a:r>
            <a:r>
              <a:rPr lang="zh-CN" altLang="en-US" sz="3200" dirty="0" smtClean="0">
                <a:latin typeface="+mn-ea"/>
                <a:ea typeface="+mn-ea"/>
              </a:rPr>
              <a:t>方向是矩阵的行列方向。</a:t>
            </a:r>
          </a:p>
        </p:txBody>
      </p:sp>
      <p:sp>
        <p:nvSpPr>
          <p:cNvPr id="16" name="Text Box 51"/>
          <p:cNvSpPr txBox="1">
            <a:spLocks noChangeArrowheads="1"/>
          </p:cNvSpPr>
          <p:nvPr/>
        </p:nvSpPr>
        <p:spPr bwMode="auto">
          <a:xfrm>
            <a:off x="1692275" y="4652963"/>
            <a:ext cx="4464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即：</a:t>
            </a:r>
            <a:r>
              <a:rPr lang="en-US" altLang="zh-CN" sz="28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g(</a:t>
            </a:r>
            <a:r>
              <a:rPr lang="en-US" altLang="zh-CN" sz="28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x,y</a:t>
            </a:r>
            <a:r>
              <a:rPr lang="en-US" altLang="zh-CN" sz="28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)=f(x’, y’)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utoUpdateAnimBg="0"/>
      <p:bldP spid="15" grpId="0" autoUpdateAnimBg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4.1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图像的形状变换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图像的位置变换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0728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1822450" y="620688"/>
            <a:ext cx="6245225" cy="1098550"/>
          </a:xfrm>
          <a:prstGeom prst="rect">
            <a:avLst/>
          </a:prstGeom>
        </p:spPr>
        <p:txBody>
          <a:bodyPr anchor="b"/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+mj-ea"/>
              </a:rPr>
              <a:t>图像的平移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zh-CN" altLang="en-US" sz="3200" b="0" dirty="0" smtClean="0">
                <a:latin typeface="+mn-ea"/>
                <a:ea typeface="+mn-ea"/>
              </a:rPr>
              <a:t>示例</a:t>
            </a:r>
          </a:p>
        </p:txBody>
      </p:sp>
      <p:grpSp>
        <p:nvGrpSpPr>
          <p:cNvPr id="60" name="Group 5"/>
          <p:cNvGrpSpPr>
            <a:grpSpLocks/>
          </p:cNvGrpSpPr>
          <p:nvPr/>
        </p:nvGrpSpPr>
        <p:grpSpPr bwMode="auto">
          <a:xfrm>
            <a:off x="827088" y="2440176"/>
            <a:ext cx="865187" cy="863600"/>
            <a:chOff x="657" y="2387"/>
            <a:chExt cx="545" cy="544"/>
          </a:xfrm>
        </p:grpSpPr>
        <p:sp>
          <p:nvSpPr>
            <p:cNvPr id="46128" name="Rectangle 6"/>
            <p:cNvSpPr>
              <a:spLocks noChangeArrowheads="1"/>
            </p:cNvSpPr>
            <p:nvPr/>
          </p:nvSpPr>
          <p:spPr bwMode="auto">
            <a:xfrm>
              <a:off x="657" y="2387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29" name="Rectangle 7"/>
            <p:cNvSpPr>
              <a:spLocks noChangeArrowheads="1"/>
            </p:cNvSpPr>
            <p:nvPr/>
          </p:nvSpPr>
          <p:spPr bwMode="auto">
            <a:xfrm>
              <a:off x="839" y="2387"/>
              <a:ext cx="182" cy="181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30" name="Rectangle 8"/>
            <p:cNvSpPr>
              <a:spLocks noChangeArrowheads="1"/>
            </p:cNvSpPr>
            <p:nvPr/>
          </p:nvSpPr>
          <p:spPr bwMode="auto">
            <a:xfrm>
              <a:off x="657" y="2568"/>
              <a:ext cx="182" cy="181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6131" name="Rectangle 9"/>
            <p:cNvSpPr>
              <a:spLocks noChangeArrowheads="1"/>
            </p:cNvSpPr>
            <p:nvPr/>
          </p:nvSpPr>
          <p:spPr bwMode="auto">
            <a:xfrm>
              <a:off x="1020" y="2387"/>
              <a:ext cx="182" cy="18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32" name="Rectangle 10"/>
            <p:cNvSpPr>
              <a:spLocks noChangeArrowheads="1"/>
            </p:cNvSpPr>
            <p:nvPr/>
          </p:nvSpPr>
          <p:spPr bwMode="auto">
            <a:xfrm>
              <a:off x="839" y="2568"/>
              <a:ext cx="182" cy="181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33" name="Rectangle 11"/>
            <p:cNvSpPr>
              <a:spLocks noChangeArrowheads="1"/>
            </p:cNvSpPr>
            <p:nvPr/>
          </p:nvSpPr>
          <p:spPr bwMode="auto">
            <a:xfrm>
              <a:off x="1020" y="2568"/>
              <a:ext cx="182" cy="18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34" name="Rectangle 12"/>
            <p:cNvSpPr>
              <a:spLocks noChangeArrowheads="1"/>
            </p:cNvSpPr>
            <p:nvPr/>
          </p:nvSpPr>
          <p:spPr bwMode="auto">
            <a:xfrm>
              <a:off x="657" y="2750"/>
              <a:ext cx="182" cy="18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35" name="Rectangle 13"/>
            <p:cNvSpPr>
              <a:spLocks noChangeArrowheads="1"/>
            </p:cNvSpPr>
            <p:nvPr/>
          </p:nvSpPr>
          <p:spPr bwMode="auto">
            <a:xfrm>
              <a:off x="839" y="2750"/>
              <a:ext cx="182" cy="181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36" name="Rectangle 14"/>
            <p:cNvSpPr>
              <a:spLocks noChangeArrowheads="1"/>
            </p:cNvSpPr>
            <p:nvPr/>
          </p:nvSpPr>
          <p:spPr bwMode="auto">
            <a:xfrm>
              <a:off x="1020" y="2750"/>
              <a:ext cx="182" cy="181"/>
            </a:xfrm>
            <a:prstGeom prst="rect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0" name="Text Box 17"/>
          <p:cNvSpPr txBox="1">
            <a:spLocks noChangeArrowheads="1"/>
          </p:cNvSpPr>
          <p:nvPr/>
        </p:nvSpPr>
        <p:spPr bwMode="auto">
          <a:xfrm>
            <a:off x="827088" y="5104001"/>
            <a:ext cx="7921376" cy="107721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kumimoji="1" lang="zh-CN" altLang="en-US" sz="3200" dirty="0" smtClean="0">
                <a:latin typeface="+mn-ea"/>
                <a:ea typeface="+mn-ea"/>
              </a:rPr>
              <a:t>注意：平移后的景物与原图像相同，但</a:t>
            </a:r>
            <a:r>
              <a:rPr kumimoji="1"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“画布”</a:t>
            </a:r>
            <a:r>
              <a:rPr kumimoji="1" lang="zh-CN" altLang="en-US" sz="3200" dirty="0" smtClean="0">
                <a:latin typeface="+mn-ea"/>
                <a:ea typeface="+mn-ea"/>
              </a:rPr>
              <a:t>一定是</a:t>
            </a:r>
            <a:r>
              <a:rPr kumimoji="1"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扩大</a:t>
            </a:r>
            <a:r>
              <a:rPr kumimoji="1" lang="zh-CN" altLang="en-US" sz="3200" dirty="0" smtClean="0">
                <a:latin typeface="+mn-ea"/>
                <a:ea typeface="+mn-ea"/>
              </a:rPr>
              <a:t>了。否则就会丢失信息</a:t>
            </a:r>
            <a:r>
              <a:rPr kumimoji="1" lang="zh-CN" altLang="en-US" sz="3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</p:txBody>
      </p:sp>
      <p:grpSp>
        <p:nvGrpSpPr>
          <p:cNvPr id="71" name="Group 62"/>
          <p:cNvGrpSpPr>
            <a:grpSpLocks/>
          </p:cNvGrpSpPr>
          <p:nvPr/>
        </p:nvGrpSpPr>
        <p:grpSpPr bwMode="auto">
          <a:xfrm>
            <a:off x="2035175" y="2121089"/>
            <a:ext cx="1619249" cy="1331912"/>
            <a:chOff x="1282" y="1415"/>
            <a:chExt cx="1020" cy="839"/>
          </a:xfrm>
        </p:grpSpPr>
        <p:sp>
          <p:nvSpPr>
            <p:cNvPr id="46125" name="AutoShape 15"/>
            <p:cNvSpPr>
              <a:spLocks noChangeArrowheads="1"/>
            </p:cNvSpPr>
            <p:nvPr/>
          </p:nvSpPr>
          <p:spPr bwMode="auto">
            <a:xfrm>
              <a:off x="1474" y="1706"/>
              <a:ext cx="557" cy="111"/>
            </a:xfrm>
            <a:prstGeom prst="rightArrow">
              <a:avLst>
                <a:gd name="adj1" fmla="val 50000"/>
                <a:gd name="adj2" fmla="val 125450"/>
              </a:avLst>
            </a:prstGeom>
            <a:solidFill>
              <a:srgbClr val="66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4612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7390164"/>
                </p:ext>
              </p:extLst>
            </p:nvPr>
          </p:nvGraphicFramePr>
          <p:xfrm>
            <a:off x="1282" y="1415"/>
            <a:ext cx="102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52" name="公式" r:id="rId4" imgW="863280" imgH="203040" progId="Equation.3">
                    <p:embed/>
                  </p:oleObj>
                </mc:Choice>
                <mc:Fallback>
                  <p:oleObj name="公式" r:id="rId4" imgW="863280" imgH="20304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2" y="1415"/>
                          <a:ext cx="102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27" name="Text Box 52"/>
            <p:cNvSpPr txBox="1">
              <a:spLocks noChangeArrowheads="1"/>
            </p:cNvSpPr>
            <p:nvPr/>
          </p:nvSpPr>
          <p:spPr bwMode="auto">
            <a:xfrm>
              <a:off x="1429" y="1888"/>
              <a:ext cx="77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1600" b="1" dirty="0">
                  <a:latin typeface="+mn-ea"/>
                  <a:ea typeface="+mn-ea"/>
                </a:rPr>
                <a:t>上</a:t>
              </a:r>
              <a:r>
                <a:rPr lang="zh-CN" altLang="en-US" sz="1600" b="1" dirty="0" smtClean="0">
                  <a:latin typeface="+mn-ea"/>
                  <a:ea typeface="+mn-ea"/>
                </a:rPr>
                <a:t>移</a:t>
              </a:r>
              <a:r>
                <a:rPr lang="en-US" altLang="zh-CN" sz="1600" b="1" dirty="0" smtClean="0">
                  <a:latin typeface="+mn-ea"/>
                  <a:ea typeface="+mn-ea"/>
                </a:rPr>
                <a:t>1</a:t>
              </a:r>
              <a:r>
                <a:rPr lang="zh-CN" altLang="en-US" sz="1600" b="1" dirty="0" smtClean="0">
                  <a:latin typeface="+mn-ea"/>
                  <a:ea typeface="+mn-ea"/>
                </a:rPr>
                <a:t>行，右移</a:t>
              </a:r>
              <a:r>
                <a:rPr lang="en-US" altLang="zh-CN" sz="1600" b="1" dirty="0" smtClean="0">
                  <a:latin typeface="+mn-ea"/>
                  <a:ea typeface="+mn-ea"/>
                </a:rPr>
                <a:t>2</a:t>
              </a:r>
              <a:r>
                <a:rPr lang="zh-CN" altLang="en-US" sz="1600" b="1" dirty="0" smtClean="0">
                  <a:latin typeface="+mn-ea"/>
                  <a:ea typeface="+mn-ea"/>
                </a:rPr>
                <a:t>列</a:t>
              </a:r>
            </a:p>
          </p:txBody>
        </p:sp>
      </p:grpSp>
      <p:sp>
        <p:nvSpPr>
          <p:cNvPr id="75" name="Text Box 54"/>
          <p:cNvSpPr txBox="1">
            <a:spLocks noChangeArrowheads="1"/>
          </p:cNvSpPr>
          <p:nvPr/>
        </p:nvSpPr>
        <p:spPr bwMode="auto">
          <a:xfrm>
            <a:off x="684213" y="3640755"/>
            <a:ext cx="60833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=[0,1,2]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y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=[0,1,2]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’=[2,3,4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; y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’=[1,2,3]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 60"/>
          <p:cNvGrpSpPr>
            <a:grpSpLocks/>
          </p:cNvGrpSpPr>
          <p:nvPr/>
        </p:nvGrpSpPr>
        <p:grpSpPr bwMode="auto">
          <a:xfrm>
            <a:off x="4192427" y="2444532"/>
            <a:ext cx="1227138" cy="1314450"/>
            <a:chOff x="2490" y="1272"/>
            <a:chExt cx="773" cy="828"/>
          </a:xfrm>
        </p:grpSpPr>
        <p:grpSp>
          <p:nvGrpSpPr>
            <p:cNvPr id="46113" name="Group 18"/>
            <p:cNvGrpSpPr>
              <a:grpSpLocks/>
            </p:cNvGrpSpPr>
            <p:nvPr/>
          </p:nvGrpSpPr>
          <p:grpSpPr bwMode="auto">
            <a:xfrm>
              <a:off x="2653" y="1341"/>
              <a:ext cx="554" cy="551"/>
              <a:chOff x="3016" y="2701"/>
              <a:chExt cx="554" cy="551"/>
            </a:xfrm>
          </p:grpSpPr>
          <p:sp>
            <p:nvSpPr>
              <p:cNvPr id="46117" name="Rectangle 20"/>
              <p:cNvSpPr>
                <a:spLocks noChangeArrowheads="1"/>
              </p:cNvSpPr>
              <p:nvPr/>
            </p:nvSpPr>
            <p:spPr bwMode="auto">
              <a:xfrm>
                <a:off x="3383" y="2701"/>
                <a:ext cx="182" cy="181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6118" name="Rectangle 21"/>
              <p:cNvSpPr>
                <a:spLocks noChangeArrowheads="1"/>
              </p:cNvSpPr>
              <p:nvPr/>
            </p:nvSpPr>
            <p:spPr bwMode="auto">
              <a:xfrm>
                <a:off x="3388" y="307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19" name="Rectangle 22"/>
              <p:cNvSpPr>
                <a:spLocks noChangeArrowheads="1"/>
              </p:cNvSpPr>
              <p:nvPr/>
            </p:nvSpPr>
            <p:spPr bwMode="auto">
              <a:xfrm>
                <a:off x="3198" y="2704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20" name="Rectangle 23"/>
              <p:cNvSpPr>
                <a:spLocks noChangeArrowheads="1"/>
              </p:cNvSpPr>
              <p:nvPr/>
            </p:nvSpPr>
            <p:spPr bwMode="auto">
              <a:xfrm>
                <a:off x="3016" y="2704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21" name="Rectangle 24"/>
              <p:cNvSpPr>
                <a:spLocks noChangeArrowheads="1"/>
              </p:cNvSpPr>
              <p:nvPr/>
            </p:nvSpPr>
            <p:spPr bwMode="auto">
              <a:xfrm>
                <a:off x="3198" y="288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22" name="Rectangle 25"/>
              <p:cNvSpPr>
                <a:spLocks noChangeArrowheads="1"/>
              </p:cNvSpPr>
              <p:nvPr/>
            </p:nvSpPr>
            <p:spPr bwMode="auto">
              <a:xfrm>
                <a:off x="3016" y="288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23" name="Rectangle 26"/>
              <p:cNvSpPr>
                <a:spLocks noChangeArrowheads="1"/>
              </p:cNvSpPr>
              <p:nvPr/>
            </p:nvSpPr>
            <p:spPr bwMode="auto">
              <a:xfrm>
                <a:off x="3016" y="3067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24" name="Rectangle 27"/>
              <p:cNvSpPr>
                <a:spLocks noChangeArrowheads="1"/>
              </p:cNvSpPr>
              <p:nvPr/>
            </p:nvSpPr>
            <p:spPr bwMode="auto">
              <a:xfrm>
                <a:off x="3198" y="3067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6114" name="Text Box 55"/>
            <p:cNvSpPr txBox="1">
              <a:spLocks noChangeArrowheads="1"/>
            </p:cNvSpPr>
            <p:nvPr/>
          </p:nvSpPr>
          <p:spPr bwMode="auto">
            <a:xfrm>
              <a:off x="2639" y="1888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 smtClean="0">
                  <a:latin typeface="Tahoma" panose="020B0604030504040204" pitchFamily="34" charset="0"/>
                </a:rPr>
                <a:t>0   1   2</a:t>
              </a:r>
              <a:endParaRPr lang="en-US" altLang="zh-CN" sz="1600" dirty="0">
                <a:latin typeface="Tahoma" panose="020B0604030504040204" pitchFamily="34" charset="0"/>
              </a:endParaRPr>
            </a:p>
          </p:txBody>
        </p:sp>
        <p:sp>
          <p:nvSpPr>
            <p:cNvPr id="46115" name="Text Box 57"/>
            <p:cNvSpPr txBox="1">
              <a:spLocks noChangeArrowheads="1"/>
            </p:cNvSpPr>
            <p:nvPr/>
          </p:nvSpPr>
          <p:spPr bwMode="auto">
            <a:xfrm>
              <a:off x="2490" y="1272"/>
              <a:ext cx="336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 smtClean="0">
                  <a:latin typeface="Tahoma" panose="020B0604030504040204" pitchFamily="34" charset="0"/>
                </a:rPr>
                <a:t>2</a:t>
              </a:r>
              <a:endParaRPr lang="en-US" altLang="zh-CN" sz="1600" dirty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 smtClean="0">
                  <a:latin typeface="Tahoma" panose="020B0604030504040204" pitchFamily="34" charset="0"/>
                </a:rPr>
                <a:t>1</a:t>
              </a:r>
              <a:endParaRPr lang="en-US" altLang="zh-CN" sz="1600" dirty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 smtClean="0">
                  <a:latin typeface="Tahoma" panose="020B0604030504040204" pitchFamily="34" charset="0"/>
                </a:rPr>
                <a:t>0</a:t>
              </a:r>
              <a:endParaRPr lang="en-US" altLang="zh-CN" sz="160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89" name="Group 61"/>
          <p:cNvGrpSpPr>
            <a:grpSpLocks/>
          </p:cNvGrpSpPr>
          <p:nvPr/>
        </p:nvGrpSpPr>
        <p:grpSpPr bwMode="auto">
          <a:xfrm>
            <a:off x="5940425" y="2336969"/>
            <a:ext cx="1927225" cy="1680077"/>
            <a:chOff x="3402" y="1260"/>
            <a:chExt cx="1214" cy="980"/>
          </a:xfrm>
        </p:grpSpPr>
        <p:grpSp>
          <p:nvGrpSpPr>
            <p:cNvPr id="46090" name="Group 28"/>
            <p:cNvGrpSpPr>
              <a:grpSpLocks/>
            </p:cNvGrpSpPr>
            <p:nvPr/>
          </p:nvGrpSpPr>
          <p:grpSpPr bwMode="auto">
            <a:xfrm>
              <a:off x="3560" y="1293"/>
              <a:ext cx="902" cy="741"/>
              <a:chOff x="2517" y="2563"/>
              <a:chExt cx="902" cy="741"/>
            </a:xfrm>
          </p:grpSpPr>
          <p:sp>
            <p:nvSpPr>
              <p:cNvPr id="46093" name="Rectangle 29"/>
              <p:cNvSpPr>
                <a:spLocks noChangeArrowheads="1"/>
              </p:cNvSpPr>
              <p:nvPr/>
            </p:nvSpPr>
            <p:spPr bwMode="auto">
              <a:xfrm>
                <a:off x="2873" y="2567"/>
                <a:ext cx="182" cy="18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094" name="Rectangle 30"/>
              <p:cNvSpPr>
                <a:spLocks noChangeArrowheads="1"/>
              </p:cNvSpPr>
              <p:nvPr/>
            </p:nvSpPr>
            <p:spPr bwMode="auto">
              <a:xfrm>
                <a:off x="3059" y="2563"/>
                <a:ext cx="182" cy="181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095" name="Rectangle 31"/>
              <p:cNvSpPr>
                <a:spLocks noChangeArrowheads="1"/>
              </p:cNvSpPr>
              <p:nvPr/>
            </p:nvSpPr>
            <p:spPr bwMode="auto">
              <a:xfrm>
                <a:off x="2873" y="2754"/>
                <a:ext cx="182" cy="181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6096" name="Rectangle 32"/>
              <p:cNvSpPr>
                <a:spLocks noChangeArrowheads="1"/>
              </p:cNvSpPr>
              <p:nvPr/>
            </p:nvSpPr>
            <p:spPr bwMode="auto">
              <a:xfrm>
                <a:off x="3237" y="2567"/>
                <a:ext cx="182" cy="181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097" name="Rectangle 33"/>
              <p:cNvSpPr>
                <a:spLocks noChangeArrowheads="1"/>
              </p:cNvSpPr>
              <p:nvPr/>
            </p:nvSpPr>
            <p:spPr bwMode="auto">
              <a:xfrm>
                <a:off x="3055" y="2750"/>
                <a:ext cx="182" cy="181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098" name="Rectangle 34"/>
              <p:cNvSpPr>
                <a:spLocks noChangeArrowheads="1"/>
              </p:cNvSpPr>
              <p:nvPr/>
            </p:nvSpPr>
            <p:spPr bwMode="auto">
              <a:xfrm>
                <a:off x="3236" y="2754"/>
                <a:ext cx="182" cy="18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099" name="Rectangle 35"/>
              <p:cNvSpPr>
                <a:spLocks noChangeArrowheads="1"/>
              </p:cNvSpPr>
              <p:nvPr/>
            </p:nvSpPr>
            <p:spPr bwMode="auto">
              <a:xfrm>
                <a:off x="2873" y="2936"/>
                <a:ext cx="182" cy="181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0" name="Rectangle 36"/>
              <p:cNvSpPr>
                <a:spLocks noChangeArrowheads="1"/>
              </p:cNvSpPr>
              <p:nvPr/>
            </p:nvSpPr>
            <p:spPr bwMode="auto">
              <a:xfrm>
                <a:off x="3055" y="2936"/>
                <a:ext cx="182" cy="181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1" name="Rectangle 37"/>
              <p:cNvSpPr>
                <a:spLocks noChangeArrowheads="1"/>
              </p:cNvSpPr>
              <p:nvPr/>
            </p:nvSpPr>
            <p:spPr bwMode="auto">
              <a:xfrm>
                <a:off x="3236" y="2936"/>
                <a:ext cx="182" cy="181"/>
              </a:xfrm>
              <a:prstGeom prst="rect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2" name="Rectangle 38"/>
              <p:cNvSpPr>
                <a:spLocks noChangeArrowheads="1"/>
              </p:cNvSpPr>
              <p:nvPr/>
            </p:nvSpPr>
            <p:spPr bwMode="auto">
              <a:xfrm>
                <a:off x="2883" y="3114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3" name="Rectangle 39"/>
              <p:cNvSpPr>
                <a:spLocks noChangeArrowheads="1"/>
              </p:cNvSpPr>
              <p:nvPr/>
            </p:nvSpPr>
            <p:spPr bwMode="auto">
              <a:xfrm>
                <a:off x="3067" y="3117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4" name="Rectangle 40"/>
              <p:cNvSpPr>
                <a:spLocks noChangeArrowheads="1"/>
              </p:cNvSpPr>
              <p:nvPr/>
            </p:nvSpPr>
            <p:spPr bwMode="auto">
              <a:xfrm>
                <a:off x="3237" y="3123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5" name="Rectangle 41"/>
              <p:cNvSpPr>
                <a:spLocks noChangeArrowheads="1"/>
              </p:cNvSpPr>
              <p:nvPr/>
            </p:nvSpPr>
            <p:spPr bwMode="auto">
              <a:xfrm>
                <a:off x="2699" y="256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6" name="Rectangle 42"/>
              <p:cNvSpPr>
                <a:spLocks noChangeArrowheads="1"/>
              </p:cNvSpPr>
              <p:nvPr/>
            </p:nvSpPr>
            <p:spPr bwMode="auto">
              <a:xfrm>
                <a:off x="2517" y="256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7" name="Rectangle 43"/>
              <p:cNvSpPr>
                <a:spLocks noChangeArrowheads="1"/>
              </p:cNvSpPr>
              <p:nvPr/>
            </p:nvSpPr>
            <p:spPr bwMode="auto">
              <a:xfrm>
                <a:off x="2699" y="275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8" name="Rectangle 44"/>
              <p:cNvSpPr>
                <a:spLocks noChangeArrowheads="1"/>
              </p:cNvSpPr>
              <p:nvPr/>
            </p:nvSpPr>
            <p:spPr bwMode="auto">
              <a:xfrm>
                <a:off x="2517" y="275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09" name="Rectangle 45"/>
              <p:cNvSpPr>
                <a:spLocks noChangeArrowheads="1"/>
              </p:cNvSpPr>
              <p:nvPr/>
            </p:nvSpPr>
            <p:spPr bwMode="auto">
              <a:xfrm>
                <a:off x="2517" y="293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10" name="Rectangle 46"/>
              <p:cNvSpPr>
                <a:spLocks noChangeArrowheads="1"/>
              </p:cNvSpPr>
              <p:nvPr/>
            </p:nvSpPr>
            <p:spPr bwMode="auto">
              <a:xfrm>
                <a:off x="2699" y="293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11" name="Rectangle 47"/>
              <p:cNvSpPr>
                <a:spLocks noChangeArrowheads="1"/>
              </p:cNvSpPr>
              <p:nvPr/>
            </p:nvSpPr>
            <p:spPr bwMode="auto">
              <a:xfrm>
                <a:off x="2517" y="3113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112" name="Rectangle 48"/>
              <p:cNvSpPr>
                <a:spLocks noChangeArrowheads="1"/>
              </p:cNvSpPr>
              <p:nvPr/>
            </p:nvSpPr>
            <p:spPr bwMode="auto">
              <a:xfrm>
                <a:off x="2699" y="3113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6091" name="Text Box 58"/>
            <p:cNvSpPr txBox="1">
              <a:spLocks noChangeArrowheads="1"/>
            </p:cNvSpPr>
            <p:nvPr/>
          </p:nvSpPr>
          <p:spPr bwMode="auto">
            <a:xfrm>
              <a:off x="3560" y="2048"/>
              <a:ext cx="10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</a:rPr>
                <a:t>0   1    2   3   4</a:t>
              </a:r>
              <a:endParaRPr lang="en-US" altLang="zh-CN" sz="1400" dirty="0">
                <a:latin typeface="Tahoma" panose="020B0604030504040204" pitchFamily="34" charset="0"/>
              </a:endParaRPr>
            </a:p>
          </p:txBody>
        </p:sp>
        <p:sp>
          <p:nvSpPr>
            <p:cNvPr id="46092" name="Text Box 59"/>
            <p:cNvSpPr txBox="1">
              <a:spLocks noChangeArrowheads="1"/>
            </p:cNvSpPr>
            <p:nvPr/>
          </p:nvSpPr>
          <p:spPr bwMode="auto">
            <a:xfrm>
              <a:off x="3402" y="1260"/>
              <a:ext cx="336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</a:rPr>
                <a:t>3</a:t>
              </a:r>
              <a:endParaRPr lang="en-US" altLang="zh-CN" sz="1400" dirty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>
                  <a:latin typeface="Tahoma" panose="020B0604030504040204" pitchFamily="34" charset="0"/>
                </a:rPr>
                <a:t>2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</a:rPr>
                <a:t>1</a:t>
              </a:r>
              <a:endParaRPr lang="en-US" altLang="zh-CN" sz="1400" dirty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</a:rPr>
                <a:t>0</a:t>
              </a:r>
              <a:endParaRPr lang="en-US" altLang="zh-CN" sz="1400" dirty="0">
                <a:latin typeface="Tahoma" panose="020B0604030504040204" pitchFamily="34" charset="0"/>
              </a:endParaRPr>
            </a:p>
          </p:txBody>
        </p:sp>
      </p:grpSp>
      <p:sp>
        <p:nvSpPr>
          <p:cNvPr id="56" name="Rectangle 12"/>
          <p:cNvSpPr>
            <a:spLocks noChangeArrowheads="1"/>
          </p:cNvSpPr>
          <p:nvPr/>
        </p:nvSpPr>
        <p:spPr bwMode="auto">
          <a:xfrm>
            <a:off x="5035874" y="2853630"/>
            <a:ext cx="288925" cy="287338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图像的形状变换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图像的位置变换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2600" b="1" dirty="0" smtClean="0">
                <a:solidFill>
                  <a:srgbClr val="0000FF"/>
                </a:solidFill>
                <a:latin typeface="+mn-ea"/>
              </a:rPr>
              <a:t>4.1.2 </a:t>
            </a:r>
            <a:r>
              <a:rPr lang="zh-CN" altLang="en-US" sz="2600" b="1" dirty="0" smtClean="0">
                <a:solidFill>
                  <a:srgbClr val="0000FF"/>
                </a:solidFill>
                <a:latin typeface="+mn-ea"/>
              </a:rPr>
              <a:t>图像的镜像</a:t>
            </a:r>
            <a:endParaRPr lang="en-US" altLang="zh-CN" sz="2600" b="1" dirty="0" smtClean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0891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图像的镜像</a:t>
            </a:r>
            <a:endParaRPr lang="zh-CN" altLang="en-US" dirty="0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7774632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所谓的镜像，通俗地讲，是指在镜子中所成的像。其特点是左右颠倒或者是上下颠倒。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镜像分为</a:t>
            </a:r>
            <a:r>
              <a:rPr lang="zh-CN" altLang="en-US" b="1" dirty="0" smtClean="0">
                <a:solidFill>
                  <a:srgbClr val="0000FF"/>
                </a:solidFill>
              </a:rPr>
              <a:t>水平镜像</a:t>
            </a:r>
            <a:r>
              <a:rPr lang="zh-CN" altLang="en-US" dirty="0" smtClean="0"/>
              <a:t>和</a:t>
            </a:r>
            <a:r>
              <a:rPr lang="zh-CN" altLang="en-US" b="1" dirty="0" smtClean="0">
                <a:solidFill>
                  <a:srgbClr val="0000FF"/>
                </a:solidFill>
              </a:rPr>
              <a:t>垂直镜像</a:t>
            </a:r>
            <a:r>
              <a:rPr lang="zh-CN" altLang="en-US" dirty="0" smtClean="0"/>
              <a:t>。   </a:t>
            </a:r>
          </a:p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1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水平镜像示例</a:t>
            </a:r>
            <a:endParaRPr lang="zh-CN" altLang="en-US" dirty="0"/>
          </a:p>
        </p:txBody>
      </p:sp>
      <p:pic>
        <p:nvPicPr>
          <p:cNvPr id="436228" name="Picture 4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8" y="1981200"/>
            <a:ext cx="4318000" cy="323691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622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88" y="1981200"/>
            <a:ext cx="4318000" cy="323691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6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6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垂直镜像示例</a:t>
            </a:r>
            <a:endParaRPr lang="zh-CN" altLang="en-US" dirty="0"/>
          </a:p>
        </p:txBody>
      </p:sp>
      <p:pic>
        <p:nvPicPr>
          <p:cNvPr id="437252" name="Picture 4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318000" cy="32385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7253" name="Picture 5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81200"/>
            <a:ext cx="4318000" cy="32385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7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7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1475582" y="692696"/>
            <a:ext cx="5954712" cy="712788"/>
          </a:xfrm>
          <a:prstGeom prst="rect">
            <a:avLst/>
          </a:prstGeom>
        </p:spPr>
        <p:txBody>
          <a:bodyPr anchor="b"/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+mj-ea"/>
              </a:rPr>
              <a:t>图像的水平镜像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683568" y="1834109"/>
            <a:ext cx="784879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609600" indent="-6096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8258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56673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749300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931863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水平镜像计算公式如下（图像大小为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M*N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   </a:t>
            </a:r>
          </a:p>
        </p:txBody>
      </p:sp>
      <p:sp>
        <p:nvSpPr>
          <p:cNvPr id="35" name="Rectangle 51"/>
          <p:cNvSpPr>
            <a:spLocks noChangeArrowheads="1"/>
          </p:cNvSpPr>
          <p:nvPr/>
        </p:nvSpPr>
        <p:spPr bwMode="auto">
          <a:xfrm>
            <a:off x="755006" y="3777209"/>
            <a:ext cx="76327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0000"/>
              </a:lnSpc>
              <a:buNone/>
              <a:defRPr/>
            </a:pPr>
            <a:r>
              <a:rPr lang="zh-CN" altLang="en-US" dirty="0" smtClean="0">
                <a:latin typeface="+mn-ea"/>
                <a:ea typeface="+mn-ea"/>
              </a:rPr>
              <a:t>因为表示图像的矩阵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坐标不能为负</a:t>
            </a:r>
            <a:r>
              <a:rPr lang="zh-CN" altLang="en-US" dirty="0" smtClean="0">
                <a:latin typeface="+mn-ea"/>
                <a:ea typeface="+mn-ea"/>
              </a:rPr>
              <a:t>，因此需要在进行镜像计算之后，再进行坐标的平移。</a:t>
            </a:r>
          </a:p>
        </p:txBody>
      </p:sp>
      <p:sp>
        <p:nvSpPr>
          <p:cNvPr id="50181" name="Text Box 52"/>
          <p:cNvSpPr txBox="1">
            <a:spLocks noChangeArrowheads="1"/>
          </p:cNvSpPr>
          <p:nvPr/>
        </p:nvSpPr>
        <p:spPr bwMode="auto">
          <a:xfrm>
            <a:off x="5350024" y="5240003"/>
            <a:ext cx="28223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/>
              <a:t>（</a:t>
            </a:r>
            <a:r>
              <a:rPr lang="zh-CN" altLang="en-US" sz="3200" b="1" dirty="0">
                <a:solidFill>
                  <a:srgbClr val="0000FF"/>
                </a:solidFill>
              </a:rPr>
              <a:t>坐标平移</a:t>
            </a:r>
            <a:r>
              <a:rPr lang="zh-CN" altLang="en-US" sz="3200" dirty="0"/>
              <a:t>）</a:t>
            </a:r>
          </a:p>
        </p:txBody>
      </p:sp>
      <p:grpSp>
        <p:nvGrpSpPr>
          <p:cNvPr id="39" name="Group 72"/>
          <p:cNvGrpSpPr>
            <a:grpSpLocks/>
          </p:cNvGrpSpPr>
          <p:nvPr/>
        </p:nvGrpSpPr>
        <p:grpSpPr bwMode="auto">
          <a:xfrm>
            <a:off x="4860281" y="2913609"/>
            <a:ext cx="2663825" cy="442913"/>
            <a:chOff x="3107" y="2024"/>
            <a:chExt cx="1678" cy="279"/>
          </a:xfrm>
        </p:grpSpPr>
        <p:grpSp>
          <p:nvGrpSpPr>
            <p:cNvPr id="50185" name="Group 64"/>
            <p:cNvGrpSpPr>
              <a:grpSpLocks/>
            </p:cNvGrpSpPr>
            <p:nvPr/>
          </p:nvGrpSpPr>
          <p:grpSpPr bwMode="auto">
            <a:xfrm>
              <a:off x="3107" y="2024"/>
              <a:ext cx="1678" cy="91"/>
              <a:chOff x="3107" y="2024"/>
              <a:chExt cx="1678" cy="91"/>
            </a:xfrm>
          </p:grpSpPr>
          <p:sp>
            <p:nvSpPr>
              <p:cNvPr id="50193" name="Line 56"/>
              <p:cNvSpPr>
                <a:spLocks noChangeShapeType="1"/>
              </p:cNvSpPr>
              <p:nvPr/>
            </p:nvSpPr>
            <p:spPr bwMode="auto">
              <a:xfrm>
                <a:off x="3107" y="2115"/>
                <a:ext cx="167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194" name="Line 57"/>
              <p:cNvSpPr>
                <a:spLocks noChangeShapeType="1"/>
              </p:cNvSpPr>
              <p:nvPr/>
            </p:nvSpPr>
            <p:spPr bwMode="auto">
              <a:xfrm>
                <a:off x="3878" y="2024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FF505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195" name="Line 58"/>
              <p:cNvSpPr>
                <a:spLocks noChangeShapeType="1"/>
              </p:cNvSpPr>
              <p:nvPr/>
            </p:nvSpPr>
            <p:spPr bwMode="auto">
              <a:xfrm>
                <a:off x="4014" y="2024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196" name="Line 59"/>
              <p:cNvSpPr>
                <a:spLocks noChangeShapeType="1"/>
              </p:cNvSpPr>
              <p:nvPr/>
            </p:nvSpPr>
            <p:spPr bwMode="auto">
              <a:xfrm>
                <a:off x="4150" y="2024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197" name="Line 60"/>
              <p:cNvSpPr>
                <a:spLocks noChangeShapeType="1"/>
              </p:cNvSpPr>
              <p:nvPr/>
            </p:nvSpPr>
            <p:spPr bwMode="auto">
              <a:xfrm>
                <a:off x="4286" y="2024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198" name="Line 61"/>
              <p:cNvSpPr>
                <a:spLocks noChangeShapeType="1"/>
              </p:cNvSpPr>
              <p:nvPr/>
            </p:nvSpPr>
            <p:spPr bwMode="auto">
              <a:xfrm>
                <a:off x="3742" y="2024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199" name="Line 62"/>
              <p:cNvSpPr>
                <a:spLocks noChangeShapeType="1"/>
              </p:cNvSpPr>
              <p:nvPr/>
            </p:nvSpPr>
            <p:spPr bwMode="auto">
              <a:xfrm>
                <a:off x="3606" y="2024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0200" name="Line 63"/>
              <p:cNvSpPr>
                <a:spLocks noChangeShapeType="1"/>
              </p:cNvSpPr>
              <p:nvPr/>
            </p:nvSpPr>
            <p:spPr bwMode="auto">
              <a:xfrm>
                <a:off x="3470" y="2024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0186" name="Text Box 65"/>
            <p:cNvSpPr txBox="1">
              <a:spLocks noChangeArrowheads="1"/>
            </p:cNvSpPr>
            <p:nvPr/>
          </p:nvSpPr>
          <p:spPr bwMode="auto">
            <a:xfrm>
              <a:off x="3781" y="2078"/>
              <a:ext cx="1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FF5050"/>
                  </a:solidFill>
                </a:rPr>
                <a:t>0</a:t>
              </a:r>
            </a:p>
          </p:txBody>
        </p:sp>
        <p:sp>
          <p:nvSpPr>
            <p:cNvPr id="50187" name="Text Box 66"/>
            <p:cNvSpPr txBox="1">
              <a:spLocks noChangeArrowheads="1"/>
            </p:cNvSpPr>
            <p:nvPr/>
          </p:nvSpPr>
          <p:spPr bwMode="auto">
            <a:xfrm>
              <a:off x="3611" y="2082"/>
              <a:ext cx="27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/>
                <a:t>-1</a:t>
              </a:r>
            </a:p>
          </p:txBody>
        </p:sp>
        <p:sp>
          <p:nvSpPr>
            <p:cNvPr id="50188" name="Text Box 67"/>
            <p:cNvSpPr txBox="1">
              <a:spLocks noChangeArrowheads="1"/>
            </p:cNvSpPr>
            <p:nvPr/>
          </p:nvSpPr>
          <p:spPr bwMode="auto">
            <a:xfrm>
              <a:off x="3470" y="2082"/>
              <a:ext cx="27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/>
                <a:t>-2</a:t>
              </a:r>
            </a:p>
          </p:txBody>
        </p:sp>
        <p:sp>
          <p:nvSpPr>
            <p:cNvPr id="50189" name="Text Box 68"/>
            <p:cNvSpPr txBox="1">
              <a:spLocks noChangeArrowheads="1"/>
            </p:cNvSpPr>
            <p:nvPr/>
          </p:nvSpPr>
          <p:spPr bwMode="auto">
            <a:xfrm>
              <a:off x="3331" y="2087"/>
              <a:ext cx="27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/>
                <a:t>-3</a:t>
              </a:r>
            </a:p>
          </p:txBody>
        </p:sp>
        <p:sp>
          <p:nvSpPr>
            <p:cNvPr id="50190" name="Text Box 69"/>
            <p:cNvSpPr txBox="1">
              <a:spLocks noChangeArrowheads="1"/>
            </p:cNvSpPr>
            <p:nvPr/>
          </p:nvSpPr>
          <p:spPr bwMode="auto">
            <a:xfrm>
              <a:off x="3914" y="2084"/>
              <a:ext cx="1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/>
                <a:t>1</a:t>
              </a:r>
            </a:p>
          </p:txBody>
        </p:sp>
        <p:sp>
          <p:nvSpPr>
            <p:cNvPr id="50191" name="Text Box 70"/>
            <p:cNvSpPr txBox="1">
              <a:spLocks noChangeArrowheads="1"/>
            </p:cNvSpPr>
            <p:nvPr/>
          </p:nvSpPr>
          <p:spPr bwMode="auto">
            <a:xfrm>
              <a:off x="4059" y="2084"/>
              <a:ext cx="1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/>
                <a:t>2</a:t>
              </a:r>
            </a:p>
          </p:txBody>
        </p:sp>
        <p:sp>
          <p:nvSpPr>
            <p:cNvPr id="50192" name="Text Box 71"/>
            <p:cNvSpPr txBox="1">
              <a:spLocks noChangeArrowheads="1"/>
            </p:cNvSpPr>
            <p:nvPr/>
          </p:nvSpPr>
          <p:spPr bwMode="auto">
            <a:xfrm>
              <a:off x="4198" y="2091"/>
              <a:ext cx="1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/>
                <a:t>3</a:t>
              </a:r>
            </a:p>
          </p:txBody>
        </p:sp>
      </p:grpSp>
      <p:graphicFrame>
        <p:nvGraphicFramePr>
          <p:cNvPr id="57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481485510"/>
              </p:ext>
            </p:extLst>
          </p:nvPr>
        </p:nvGraphicFramePr>
        <p:xfrm>
          <a:off x="2168525" y="2554288"/>
          <a:ext cx="1341438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3" name="公式" r:id="rId4" imgW="495000" imgH="457200" progId="Equation.3">
                  <p:embed/>
                </p:oleObj>
              </mc:Choice>
              <mc:Fallback>
                <p:oleObj name="公式" r:id="rId4" imgW="4950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525" y="2554288"/>
                        <a:ext cx="1341438" cy="12382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071526101"/>
              </p:ext>
            </p:extLst>
          </p:nvPr>
        </p:nvGraphicFramePr>
        <p:xfrm>
          <a:off x="2063750" y="5057775"/>
          <a:ext cx="3470275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4" name="公式" r:id="rId6" imgW="1498320" imgH="457200" progId="Equation.3">
                  <p:embed/>
                </p:oleObj>
              </mc:Choice>
              <mc:Fallback>
                <p:oleObj name="公式" r:id="rId6" imgW="149832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5057775"/>
                        <a:ext cx="3470275" cy="10588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 autoUpdateAnimBg="0"/>
      <p:bldP spid="35" grpId="0" build="p" autoUpdateAnimBg="0"/>
      <p:bldP spid="5018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3" y="420688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图像的水平镜像</a:t>
            </a:r>
            <a:endParaRPr lang="zh-CN" alt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示例：</a:t>
            </a:r>
          </a:p>
        </p:txBody>
      </p:sp>
      <p:sp>
        <p:nvSpPr>
          <p:cNvPr id="488453" name="AutoShape 5"/>
          <p:cNvSpPr>
            <a:spLocks noChangeArrowheads="1"/>
          </p:cNvSpPr>
          <p:nvPr/>
        </p:nvSpPr>
        <p:spPr bwMode="auto">
          <a:xfrm>
            <a:off x="2339975" y="3716338"/>
            <a:ext cx="647700" cy="431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488454" name="Group 6"/>
          <p:cNvGrpSpPr>
            <a:grpSpLocks/>
          </p:cNvGrpSpPr>
          <p:nvPr/>
        </p:nvGrpSpPr>
        <p:grpSpPr bwMode="auto">
          <a:xfrm>
            <a:off x="900113" y="3514723"/>
            <a:ext cx="1397000" cy="1241424"/>
            <a:chOff x="1002" y="2713"/>
            <a:chExt cx="880" cy="782"/>
          </a:xfrm>
        </p:grpSpPr>
        <p:grpSp>
          <p:nvGrpSpPr>
            <p:cNvPr id="52258" name="Group 7"/>
            <p:cNvGrpSpPr>
              <a:grpSpLocks/>
            </p:cNvGrpSpPr>
            <p:nvPr/>
          </p:nvGrpSpPr>
          <p:grpSpPr bwMode="auto">
            <a:xfrm>
              <a:off x="1156" y="2750"/>
              <a:ext cx="545" cy="544"/>
              <a:chOff x="930" y="2478"/>
              <a:chExt cx="545" cy="544"/>
            </a:xfrm>
          </p:grpSpPr>
          <p:sp>
            <p:nvSpPr>
              <p:cNvPr id="52261" name="Rectangle 8"/>
              <p:cNvSpPr>
                <a:spLocks noChangeArrowheads="1"/>
              </p:cNvSpPr>
              <p:nvPr/>
            </p:nvSpPr>
            <p:spPr bwMode="auto">
              <a:xfrm>
                <a:off x="1111" y="2478"/>
                <a:ext cx="182" cy="18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62" name="Rectangle 9"/>
              <p:cNvSpPr>
                <a:spLocks noChangeArrowheads="1"/>
              </p:cNvSpPr>
              <p:nvPr/>
            </p:nvSpPr>
            <p:spPr bwMode="auto">
              <a:xfrm>
                <a:off x="930" y="2478"/>
                <a:ext cx="182" cy="181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63" name="Rectangle 10"/>
              <p:cNvSpPr>
                <a:spLocks noChangeArrowheads="1"/>
              </p:cNvSpPr>
              <p:nvPr/>
            </p:nvSpPr>
            <p:spPr bwMode="auto">
              <a:xfrm>
                <a:off x="1292" y="2659"/>
                <a:ext cx="182" cy="181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2264" name="Rectangle 11"/>
              <p:cNvSpPr>
                <a:spLocks noChangeArrowheads="1"/>
              </p:cNvSpPr>
              <p:nvPr/>
            </p:nvSpPr>
            <p:spPr bwMode="auto">
              <a:xfrm>
                <a:off x="930" y="2659"/>
                <a:ext cx="182" cy="181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65" name="Rectangle 12"/>
              <p:cNvSpPr>
                <a:spLocks noChangeArrowheads="1"/>
              </p:cNvSpPr>
              <p:nvPr/>
            </p:nvSpPr>
            <p:spPr bwMode="auto">
              <a:xfrm>
                <a:off x="930" y="2840"/>
                <a:ext cx="182" cy="181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66" name="Rectangle 13"/>
              <p:cNvSpPr>
                <a:spLocks noChangeArrowheads="1"/>
              </p:cNvSpPr>
              <p:nvPr/>
            </p:nvSpPr>
            <p:spPr bwMode="auto">
              <a:xfrm>
                <a:off x="1292" y="2478"/>
                <a:ext cx="182" cy="18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67" name="Rectangle 14"/>
              <p:cNvSpPr>
                <a:spLocks noChangeArrowheads="1"/>
              </p:cNvSpPr>
              <p:nvPr/>
            </p:nvSpPr>
            <p:spPr bwMode="auto">
              <a:xfrm>
                <a:off x="1111" y="2659"/>
                <a:ext cx="182" cy="181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68" name="Rectangle 15"/>
              <p:cNvSpPr>
                <a:spLocks noChangeArrowheads="1"/>
              </p:cNvSpPr>
              <p:nvPr/>
            </p:nvSpPr>
            <p:spPr bwMode="auto">
              <a:xfrm>
                <a:off x="1112" y="2841"/>
                <a:ext cx="182" cy="181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69" name="Rectangle 16"/>
              <p:cNvSpPr>
                <a:spLocks noChangeArrowheads="1"/>
              </p:cNvSpPr>
              <p:nvPr/>
            </p:nvSpPr>
            <p:spPr bwMode="auto">
              <a:xfrm>
                <a:off x="1293" y="2841"/>
                <a:ext cx="182" cy="181"/>
              </a:xfrm>
              <a:prstGeom prst="rect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2259" name="Text Box 17"/>
            <p:cNvSpPr txBox="1">
              <a:spLocks noChangeArrowheads="1"/>
            </p:cNvSpPr>
            <p:nvPr/>
          </p:nvSpPr>
          <p:spPr bwMode="auto">
            <a:xfrm>
              <a:off x="1111" y="3303"/>
              <a:ext cx="7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0   1   2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260" name="Text Box 18"/>
            <p:cNvSpPr txBox="1">
              <a:spLocks noChangeArrowheads="1"/>
            </p:cNvSpPr>
            <p:nvPr/>
          </p:nvSpPr>
          <p:spPr bwMode="auto">
            <a:xfrm>
              <a:off x="1002" y="2713"/>
              <a:ext cx="27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88467" name="Group 19"/>
          <p:cNvGrpSpPr>
            <a:grpSpLocks/>
          </p:cNvGrpSpPr>
          <p:nvPr/>
        </p:nvGrpSpPr>
        <p:grpSpPr bwMode="auto">
          <a:xfrm>
            <a:off x="3132138" y="3514724"/>
            <a:ext cx="1384300" cy="1298574"/>
            <a:chOff x="2016" y="2929"/>
            <a:chExt cx="872" cy="818"/>
          </a:xfrm>
        </p:grpSpPr>
        <p:grpSp>
          <p:nvGrpSpPr>
            <p:cNvPr id="52246" name="Group 20"/>
            <p:cNvGrpSpPr>
              <a:grpSpLocks/>
            </p:cNvGrpSpPr>
            <p:nvPr/>
          </p:nvGrpSpPr>
          <p:grpSpPr bwMode="auto">
            <a:xfrm>
              <a:off x="2162" y="3011"/>
              <a:ext cx="545" cy="544"/>
              <a:chOff x="930" y="2478"/>
              <a:chExt cx="545" cy="544"/>
            </a:xfrm>
          </p:grpSpPr>
          <p:sp>
            <p:nvSpPr>
              <p:cNvPr id="52249" name="Rectangle 21"/>
              <p:cNvSpPr>
                <a:spLocks noChangeArrowheads="1"/>
              </p:cNvSpPr>
              <p:nvPr/>
            </p:nvSpPr>
            <p:spPr bwMode="auto">
              <a:xfrm>
                <a:off x="1111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50" name="Rectangle 22"/>
              <p:cNvSpPr>
                <a:spLocks noChangeArrowheads="1"/>
              </p:cNvSpPr>
              <p:nvPr/>
            </p:nvSpPr>
            <p:spPr bwMode="auto">
              <a:xfrm>
                <a:off x="930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51" name="Rectangle 23"/>
              <p:cNvSpPr>
                <a:spLocks noChangeArrowheads="1"/>
              </p:cNvSpPr>
              <p:nvPr/>
            </p:nvSpPr>
            <p:spPr bwMode="auto">
              <a:xfrm>
                <a:off x="1292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2252" name="Rectangle 24"/>
              <p:cNvSpPr>
                <a:spLocks noChangeArrowheads="1"/>
              </p:cNvSpPr>
              <p:nvPr/>
            </p:nvSpPr>
            <p:spPr bwMode="auto">
              <a:xfrm>
                <a:off x="930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53" name="Rectangle 25"/>
              <p:cNvSpPr>
                <a:spLocks noChangeArrowheads="1"/>
              </p:cNvSpPr>
              <p:nvPr/>
            </p:nvSpPr>
            <p:spPr bwMode="auto">
              <a:xfrm>
                <a:off x="930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54" name="Rectangle 26"/>
              <p:cNvSpPr>
                <a:spLocks noChangeArrowheads="1"/>
              </p:cNvSpPr>
              <p:nvPr/>
            </p:nvSpPr>
            <p:spPr bwMode="auto">
              <a:xfrm>
                <a:off x="1292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55" name="Rectangle 27"/>
              <p:cNvSpPr>
                <a:spLocks noChangeArrowheads="1"/>
              </p:cNvSpPr>
              <p:nvPr/>
            </p:nvSpPr>
            <p:spPr bwMode="auto">
              <a:xfrm>
                <a:off x="1111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56" name="Rectangle 28"/>
              <p:cNvSpPr>
                <a:spLocks noChangeArrowheads="1"/>
              </p:cNvSpPr>
              <p:nvPr/>
            </p:nvSpPr>
            <p:spPr bwMode="auto">
              <a:xfrm>
                <a:off x="1112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57" name="Rectangle 29"/>
              <p:cNvSpPr>
                <a:spLocks noChangeArrowheads="1"/>
              </p:cNvSpPr>
              <p:nvPr/>
            </p:nvSpPr>
            <p:spPr bwMode="auto">
              <a:xfrm>
                <a:off x="1293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2247" name="Text Box 30"/>
            <p:cNvSpPr txBox="1">
              <a:spLocks noChangeArrowheads="1"/>
            </p:cNvSpPr>
            <p:nvPr/>
          </p:nvSpPr>
          <p:spPr bwMode="auto">
            <a:xfrm>
              <a:off x="2016" y="2929"/>
              <a:ext cx="27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248" name="Text Box 31"/>
            <p:cNvSpPr txBox="1">
              <a:spLocks noChangeArrowheads="1"/>
            </p:cNvSpPr>
            <p:nvPr/>
          </p:nvSpPr>
          <p:spPr bwMode="auto">
            <a:xfrm>
              <a:off x="2117" y="3555"/>
              <a:ext cx="7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0  -1  -2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2245" name="AutoShape 36"/>
          <p:cNvSpPr>
            <a:spLocks noChangeArrowheads="1"/>
          </p:cNvSpPr>
          <p:nvPr/>
        </p:nvSpPr>
        <p:spPr bwMode="auto">
          <a:xfrm>
            <a:off x="4716463" y="3870325"/>
            <a:ext cx="1366837" cy="431800"/>
          </a:xfrm>
          <a:prstGeom prst="rightArrow">
            <a:avLst>
              <a:gd name="adj1" fmla="val 50000"/>
              <a:gd name="adj2" fmla="val 79136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488486" name="Group 38"/>
          <p:cNvGrpSpPr>
            <a:grpSpLocks/>
          </p:cNvGrpSpPr>
          <p:nvPr/>
        </p:nvGrpSpPr>
        <p:grpSpPr bwMode="auto">
          <a:xfrm>
            <a:off x="6516690" y="3594102"/>
            <a:ext cx="1223963" cy="1179513"/>
            <a:chOff x="3834" y="3000"/>
            <a:chExt cx="771" cy="743"/>
          </a:xfrm>
        </p:grpSpPr>
        <p:grpSp>
          <p:nvGrpSpPr>
            <p:cNvPr id="52234" name="Group 39"/>
            <p:cNvGrpSpPr>
              <a:grpSpLocks/>
            </p:cNvGrpSpPr>
            <p:nvPr/>
          </p:nvGrpSpPr>
          <p:grpSpPr bwMode="auto">
            <a:xfrm>
              <a:off x="3984" y="3024"/>
              <a:ext cx="545" cy="544"/>
              <a:chOff x="2562" y="2387"/>
              <a:chExt cx="545" cy="544"/>
            </a:xfrm>
          </p:grpSpPr>
          <p:sp>
            <p:nvSpPr>
              <p:cNvPr id="52237" name="Rectangle 40"/>
              <p:cNvSpPr>
                <a:spLocks noChangeArrowheads="1"/>
              </p:cNvSpPr>
              <p:nvPr/>
            </p:nvSpPr>
            <p:spPr bwMode="auto">
              <a:xfrm>
                <a:off x="2744" y="2387"/>
                <a:ext cx="182" cy="18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38" name="Rectangle 41"/>
              <p:cNvSpPr>
                <a:spLocks noChangeArrowheads="1"/>
              </p:cNvSpPr>
              <p:nvPr/>
            </p:nvSpPr>
            <p:spPr bwMode="auto">
              <a:xfrm>
                <a:off x="2925" y="2387"/>
                <a:ext cx="182" cy="181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39" name="Rectangle 42"/>
              <p:cNvSpPr>
                <a:spLocks noChangeArrowheads="1"/>
              </p:cNvSpPr>
              <p:nvPr/>
            </p:nvSpPr>
            <p:spPr bwMode="auto">
              <a:xfrm>
                <a:off x="2562" y="2568"/>
                <a:ext cx="182" cy="181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2240" name="Rectangle 43"/>
              <p:cNvSpPr>
                <a:spLocks noChangeArrowheads="1"/>
              </p:cNvSpPr>
              <p:nvPr/>
            </p:nvSpPr>
            <p:spPr bwMode="auto">
              <a:xfrm>
                <a:off x="2925" y="2568"/>
                <a:ext cx="182" cy="181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41" name="Rectangle 44"/>
              <p:cNvSpPr>
                <a:spLocks noChangeArrowheads="1"/>
              </p:cNvSpPr>
              <p:nvPr/>
            </p:nvSpPr>
            <p:spPr bwMode="auto">
              <a:xfrm>
                <a:off x="2925" y="2749"/>
                <a:ext cx="182" cy="181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42" name="Rectangle 45"/>
              <p:cNvSpPr>
                <a:spLocks noChangeArrowheads="1"/>
              </p:cNvSpPr>
              <p:nvPr/>
            </p:nvSpPr>
            <p:spPr bwMode="auto">
              <a:xfrm>
                <a:off x="2562" y="2387"/>
                <a:ext cx="182" cy="18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43" name="Rectangle 46"/>
              <p:cNvSpPr>
                <a:spLocks noChangeArrowheads="1"/>
              </p:cNvSpPr>
              <p:nvPr/>
            </p:nvSpPr>
            <p:spPr bwMode="auto">
              <a:xfrm>
                <a:off x="2744" y="2568"/>
                <a:ext cx="182" cy="181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244" name="Rectangle 47"/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82" cy="181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" name="Rectangle 48"/>
              <p:cNvSpPr>
                <a:spLocks noChangeArrowheads="1"/>
              </p:cNvSpPr>
              <p:nvPr/>
            </p:nvSpPr>
            <p:spPr bwMode="auto">
              <a:xfrm>
                <a:off x="2562" y="2750"/>
                <a:ext cx="182" cy="181"/>
              </a:xfrm>
              <a:prstGeom prst="rect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2235" name="Text Box 49"/>
            <p:cNvSpPr txBox="1">
              <a:spLocks noChangeArrowheads="1"/>
            </p:cNvSpPr>
            <p:nvPr/>
          </p:nvSpPr>
          <p:spPr bwMode="auto">
            <a:xfrm>
              <a:off x="3957" y="3551"/>
              <a:ext cx="6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0   1  2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236" name="Text Box 50"/>
            <p:cNvSpPr txBox="1">
              <a:spLocks noChangeArrowheads="1"/>
            </p:cNvSpPr>
            <p:nvPr/>
          </p:nvSpPr>
          <p:spPr bwMode="auto">
            <a:xfrm>
              <a:off x="3834" y="3000"/>
              <a:ext cx="27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endPara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932363" y="3514725"/>
            <a:ext cx="792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N-1=2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右弧形箭头 3"/>
          <p:cNvSpPr/>
          <p:nvPr/>
        </p:nvSpPr>
        <p:spPr>
          <a:xfrm rot="16200000">
            <a:off x="5205589" y="815587"/>
            <a:ext cx="640538" cy="418147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右弧形箭头 46"/>
          <p:cNvSpPr/>
          <p:nvPr/>
        </p:nvSpPr>
        <p:spPr>
          <a:xfrm rot="16200000">
            <a:off x="2024602" y="1946051"/>
            <a:ext cx="640538" cy="218050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8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8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1" grpId="0" build="p" autoUpdateAnimBg="0"/>
      <p:bldP spid="488453" grpId="0" animBg="1"/>
      <p:bldP spid="52245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799129" y="643901"/>
            <a:ext cx="5954712" cy="712788"/>
          </a:xfrm>
          <a:prstGeom prst="rect">
            <a:avLst/>
          </a:prstGeom>
        </p:spPr>
        <p:txBody>
          <a:bodyPr anchor="b"/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+mj-ea"/>
              </a:rPr>
              <a:t>图像的垂直镜像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05384" y="1663944"/>
            <a:ext cx="813683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609600" indent="-6096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8258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56673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749300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931863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垂直镜像计算公式如下（图像大小为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M*N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   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04506" y="3560137"/>
            <a:ext cx="7943958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0000"/>
              </a:lnSpc>
              <a:buNone/>
              <a:defRPr/>
            </a:pPr>
            <a:r>
              <a:rPr lang="zh-CN" altLang="en-US" dirty="0" smtClean="0">
                <a:latin typeface="+mn-ea"/>
                <a:ea typeface="+mn-ea"/>
              </a:rPr>
              <a:t>因为表示图像的矩阵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坐标不能为负</a:t>
            </a:r>
            <a:r>
              <a:rPr lang="zh-CN" altLang="en-US" dirty="0" smtClean="0">
                <a:latin typeface="+mn-ea"/>
                <a:ea typeface="+mn-ea"/>
              </a:rPr>
              <a:t>，因此需要在进行镜像计算之后，再进行坐标的平移</a:t>
            </a:r>
          </a:p>
        </p:txBody>
      </p:sp>
      <p:sp>
        <p:nvSpPr>
          <p:cNvPr id="54283" name="Text Box 13"/>
          <p:cNvSpPr txBox="1">
            <a:spLocks noChangeArrowheads="1"/>
          </p:cNvSpPr>
          <p:nvPr/>
        </p:nvSpPr>
        <p:spPr bwMode="auto">
          <a:xfrm>
            <a:off x="5220072" y="5001130"/>
            <a:ext cx="28808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/>
              <a:t>（</a:t>
            </a:r>
            <a:r>
              <a:rPr lang="zh-CN" altLang="en-US" sz="3200" b="1" dirty="0">
                <a:solidFill>
                  <a:srgbClr val="0000FF"/>
                </a:solidFill>
              </a:rPr>
              <a:t>坐标平移</a:t>
            </a:r>
            <a:r>
              <a:rPr lang="zh-CN" altLang="en-US" sz="3200" dirty="0"/>
              <a:t>）</a:t>
            </a:r>
          </a:p>
        </p:txBody>
      </p:sp>
      <p:graphicFrame>
        <p:nvGraphicFramePr>
          <p:cNvPr id="22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431089483"/>
              </p:ext>
            </p:extLst>
          </p:nvPr>
        </p:nvGraphicFramePr>
        <p:xfrm>
          <a:off x="2051049" y="2409825"/>
          <a:ext cx="1278331" cy="115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3" name="公式" r:id="rId4" imgW="507960" imgH="457200" progId="Equation.3">
                  <p:embed/>
                </p:oleObj>
              </mc:Choice>
              <mc:Fallback>
                <p:oleObj name="公式" r:id="rId4" imgW="50796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49" y="2409825"/>
                        <a:ext cx="1278331" cy="11503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456198477"/>
              </p:ext>
            </p:extLst>
          </p:nvPr>
        </p:nvGraphicFramePr>
        <p:xfrm>
          <a:off x="1773237" y="4859338"/>
          <a:ext cx="3693805" cy="1089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4" name="公式" r:id="rId6" imgW="1549080" imgH="457200" progId="Equation.3">
                  <p:embed/>
                </p:oleObj>
              </mc:Choice>
              <mc:Fallback>
                <p:oleObj name="公式" r:id="rId6" imgW="154908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7" y="4859338"/>
                        <a:ext cx="3693805" cy="108994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220072" y="2512542"/>
            <a:ext cx="27050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/>
              <a:t>（垂直镜像）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/>
      <p:bldP spid="17" grpId="0" build="p" autoUpdateAnimBg="0"/>
      <p:bldP spid="54283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3776" y="482800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图像的垂直镜像</a:t>
            </a:r>
            <a:endParaRPr lang="zh-CN" alt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示例：</a:t>
            </a:r>
          </a:p>
        </p:txBody>
      </p:sp>
      <p:sp>
        <p:nvSpPr>
          <p:cNvPr id="490543" name="AutoShape 47"/>
          <p:cNvSpPr>
            <a:spLocks noChangeArrowheads="1"/>
          </p:cNvSpPr>
          <p:nvPr/>
        </p:nvSpPr>
        <p:spPr bwMode="auto">
          <a:xfrm>
            <a:off x="2432050" y="3660953"/>
            <a:ext cx="1028700" cy="431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490544" name="Group 48"/>
          <p:cNvGrpSpPr>
            <a:grpSpLocks/>
          </p:cNvGrpSpPr>
          <p:nvPr/>
        </p:nvGrpSpPr>
        <p:grpSpPr bwMode="auto">
          <a:xfrm>
            <a:off x="762000" y="3428306"/>
            <a:ext cx="1655763" cy="1227138"/>
            <a:chOff x="385" y="2659"/>
            <a:chExt cx="1043" cy="773"/>
          </a:xfrm>
        </p:grpSpPr>
        <p:grpSp>
          <p:nvGrpSpPr>
            <p:cNvPr id="56355" name="Group 49"/>
            <p:cNvGrpSpPr>
              <a:grpSpLocks/>
            </p:cNvGrpSpPr>
            <p:nvPr/>
          </p:nvGrpSpPr>
          <p:grpSpPr bwMode="auto">
            <a:xfrm>
              <a:off x="657" y="2659"/>
              <a:ext cx="545" cy="544"/>
              <a:chOff x="930" y="2478"/>
              <a:chExt cx="545" cy="544"/>
            </a:xfrm>
          </p:grpSpPr>
          <p:sp>
            <p:nvSpPr>
              <p:cNvPr id="56359" name="Rectangle 50"/>
              <p:cNvSpPr>
                <a:spLocks noChangeArrowheads="1"/>
              </p:cNvSpPr>
              <p:nvPr/>
            </p:nvSpPr>
            <p:spPr bwMode="auto">
              <a:xfrm>
                <a:off x="1111" y="2478"/>
                <a:ext cx="182" cy="18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60" name="Rectangle 51"/>
              <p:cNvSpPr>
                <a:spLocks noChangeArrowheads="1"/>
              </p:cNvSpPr>
              <p:nvPr/>
            </p:nvSpPr>
            <p:spPr bwMode="auto">
              <a:xfrm>
                <a:off x="930" y="2478"/>
                <a:ext cx="182" cy="181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61" name="Rectangle 52"/>
              <p:cNvSpPr>
                <a:spLocks noChangeArrowheads="1"/>
              </p:cNvSpPr>
              <p:nvPr/>
            </p:nvSpPr>
            <p:spPr bwMode="auto">
              <a:xfrm>
                <a:off x="1292" y="2659"/>
                <a:ext cx="182" cy="181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62" name="Rectangle 53"/>
              <p:cNvSpPr>
                <a:spLocks noChangeArrowheads="1"/>
              </p:cNvSpPr>
              <p:nvPr/>
            </p:nvSpPr>
            <p:spPr bwMode="auto">
              <a:xfrm>
                <a:off x="930" y="2659"/>
                <a:ext cx="182" cy="181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63" name="Rectangle 54"/>
              <p:cNvSpPr>
                <a:spLocks noChangeArrowheads="1"/>
              </p:cNvSpPr>
              <p:nvPr/>
            </p:nvSpPr>
            <p:spPr bwMode="auto">
              <a:xfrm>
                <a:off x="930" y="2840"/>
                <a:ext cx="182" cy="181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64" name="Rectangle 55"/>
              <p:cNvSpPr>
                <a:spLocks noChangeArrowheads="1"/>
              </p:cNvSpPr>
              <p:nvPr/>
            </p:nvSpPr>
            <p:spPr bwMode="auto">
              <a:xfrm>
                <a:off x="1292" y="2478"/>
                <a:ext cx="182" cy="18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65" name="Rectangle 56"/>
              <p:cNvSpPr>
                <a:spLocks noChangeArrowheads="1"/>
              </p:cNvSpPr>
              <p:nvPr/>
            </p:nvSpPr>
            <p:spPr bwMode="auto">
              <a:xfrm>
                <a:off x="1111" y="2659"/>
                <a:ext cx="182" cy="181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66" name="Rectangle 57"/>
              <p:cNvSpPr>
                <a:spLocks noChangeArrowheads="1"/>
              </p:cNvSpPr>
              <p:nvPr/>
            </p:nvSpPr>
            <p:spPr bwMode="auto">
              <a:xfrm>
                <a:off x="1112" y="2841"/>
                <a:ext cx="182" cy="181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67" name="Rectangle 58"/>
              <p:cNvSpPr>
                <a:spLocks noChangeArrowheads="1"/>
              </p:cNvSpPr>
              <p:nvPr/>
            </p:nvSpPr>
            <p:spPr bwMode="auto">
              <a:xfrm>
                <a:off x="1293" y="2841"/>
                <a:ext cx="182" cy="181"/>
              </a:xfrm>
              <a:prstGeom prst="rect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6356" name="Text Box 59"/>
            <p:cNvSpPr txBox="1">
              <a:spLocks noChangeArrowheads="1"/>
            </p:cNvSpPr>
            <p:nvPr/>
          </p:nvSpPr>
          <p:spPr bwMode="auto">
            <a:xfrm>
              <a:off x="657" y="3240"/>
              <a:ext cx="7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0    1    2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6357" name="Text Box 60"/>
            <p:cNvSpPr txBox="1">
              <a:spLocks noChangeArrowheads="1"/>
            </p:cNvSpPr>
            <p:nvPr/>
          </p:nvSpPr>
          <p:spPr bwMode="auto">
            <a:xfrm>
              <a:off x="385" y="2704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zh-CN">
                <a:latin typeface="Tahoma" panose="020B0604030504040204" pitchFamily="34" charset="0"/>
              </a:endParaRPr>
            </a:p>
          </p:txBody>
        </p:sp>
        <p:sp>
          <p:nvSpPr>
            <p:cNvPr id="56358" name="Text Box 61"/>
            <p:cNvSpPr txBox="1">
              <a:spLocks noChangeArrowheads="1"/>
            </p:cNvSpPr>
            <p:nvPr/>
          </p:nvSpPr>
          <p:spPr bwMode="auto">
            <a:xfrm>
              <a:off x="503" y="2659"/>
              <a:ext cx="200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2   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1 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0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490558" name="Group 62"/>
          <p:cNvGrpSpPr>
            <a:grpSpLocks/>
          </p:cNvGrpSpPr>
          <p:nvPr/>
        </p:nvGrpSpPr>
        <p:grpSpPr bwMode="auto">
          <a:xfrm>
            <a:off x="3733801" y="3385443"/>
            <a:ext cx="1524001" cy="1177925"/>
            <a:chOff x="1909" y="2632"/>
            <a:chExt cx="960" cy="742"/>
          </a:xfrm>
        </p:grpSpPr>
        <p:grpSp>
          <p:nvGrpSpPr>
            <p:cNvPr id="56343" name="Group 63"/>
            <p:cNvGrpSpPr>
              <a:grpSpLocks/>
            </p:cNvGrpSpPr>
            <p:nvPr/>
          </p:nvGrpSpPr>
          <p:grpSpPr bwMode="auto">
            <a:xfrm>
              <a:off x="2109" y="2659"/>
              <a:ext cx="545" cy="544"/>
              <a:chOff x="930" y="2478"/>
              <a:chExt cx="545" cy="544"/>
            </a:xfrm>
          </p:grpSpPr>
          <p:sp>
            <p:nvSpPr>
              <p:cNvPr id="56346" name="Rectangle 64"/>
              <p:cNvSpPr>
                <a:spLocks noChangeArrowheads="1"/>
              </p:cNvSpPr>
              <p:nvPr/>
            </p:nvSpPr>
            <p:spPr bwMode="auto">
              <a:xfrm>
                <a:off x="1111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47" name="Rectangle 65"/>
              <p:cNvSpPr>
                <a:spLocks noChangeArrowheads="1"/>
              </p:cNvSpPr>
              <p:nvPr/>
            </p:nvSpPr>
            <p:spPr bwMode="auto">
              <a:xfrm>
                <a:off x="930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48" name="Rectangle 66"/>
              <p:cNvSpPr>
                <a:spLocks noChangeArrowheads="1"/>
              </p:cNvSpPr>
              <p:nvPr/>
            </p:nvSpPr>
            <p:spPr bwMode="auto">
              <a:xfrm>
                <a:off x="1292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9" name="Rectangle 67"/>
              <p:cNvSpPr>
                <a:spLocks noChangeArrowheads="1"/>
              </p:cNvSpPr>
              <p:nvPr/>
            </p:nvSpPr>
            <p:spPr bwMode="auto">
              <a:xfrm>
                <a:off x="930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50" name="Rectangle 68"/>
              <p:cNvSpPr>
                <a:spLocks noChangeArrowheads="1"/>
              </p:cNvSpPr>
              <p:nvPr/>
            </p:nvSpPr>
            <p:spPr bwMode="auto">
              <a:xfrm>
                <a:off x="930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51" name="Rectangle 69"/>
              <p:cNvSpPr>
                <a:spLocks noChangeArrowheads="1"/>
              </p:cNvSpPr>
              <p:nvPr/>
            </p:nvSpPr>
            <p:spPr bwMode="auto">
              <a:xfrm>
                <a:off x="1292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52" name="Rectangle 70"/>
              <p:cNvSpPr>
                <a:spLocks noChangeArrowheads="1"/>
              </p:cNvSpPr>
              <p:nvPr/>
            </p:nvSpPr>
            <p:spPr bwMode="auto">
              <a:xfrm>
                <a:off x="1111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53" name="Rectangle 71"/>
              <p:cNvSpPr>
                <a:spLocks noChangeArrowheads="1"/>
              </p:cNvSpPr>
              <p:nvPr/>
            </p:nvSpPr>
            <p:spPr bwMode="auto">
              <a:xfrm>
                <a:off x="1112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54" name="Rectangle 72"/>
              <p:cNvSpPr>
                <a:spLocks noChangeArrowheads="1"/>
              </p:cNvSpPr>
              <p:nvPr/>
            </p:nvSpPr>
            <p:spPr bwMode="auto">
              <a:xfrm>
                <a:off x="1293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6344" name="Text Box 73"/>
            <p:cNvSpPr txBox="1">
              <a:spLocks noChangeArrowheads="1"/>
            </p:cNvSpPr>
            <p:nvPr/>
          </p:nvSpPr>
          <p:spPr bwMode="auto">
            <a:xfrm>
              <a:off x="2098" y="3182"/>
              <a:ext cx="7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0    1    2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6345" name="Text Box 74"/>
            <p:cNvSpPr txBox="1">
              <a:spLocks noChangeArrowheads="1"/>
            </p:cNvSpPr>
            <p:nvPr/>
          </p:nvSpPr>
          <p:spPr bwMode="auto">
            <a:xfrm>
              <a:off x="1909" y="2632"/>
              <a:ext cx="318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-2   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-1 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>
                  <a:latin typeface="Tahoma" panose="020B0604030504040204" pitchFamily="34" charset="0"/>
                  <a:ea typeface="黑体" panose="02010609060101010101" pitchFamily="49" charset="-122"/>
                </a:rPr>
                <a:t>0</a:t>
              </a:r>
            </a:p>
          </p:txBody>
        </p:sp>
      </p:grpSp>
      <p:sp>
        <p:nvSpPr>
          <p:cNvPr id="59414" name="AutoShape 76"/>
          <p:cNvSpPr>
            <a:spLocks noChangeArrowheads="1"/>
          </p:cNvSpPr>
          <p:nvPr/>
        </p:nvSpPr>
        <p:spPr bwMode="auto">
          <a:xfrm>
            <a:off x="5575300" y="3715643"/>
            <a:ext cx="914400" cy="431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490574" name="Group 78"/>
          <p:cNvGrpSpPr>
            <a:grpSpLocks/>
          </p:cNvGrpSpPr>
          <p:nvPr/>
        </p:nvGrpSpPr>
        <p:grpSpPr bwMode="auto">
          <a:xfrm>
            <a:off x="6858000" y="3388622"/>
            <a:ext cx="1295400" cy="1235076"/>
            <a:chOff x="3708" y="2568"/>
            <a:chExt cx="816" cy="778"/>
          </a:xfrm>
        </p:grpSpPr>
        <p:grpSp>
          <p:nvGrpSpPr>
            <p:cNvPr id="56331" name="Group 79"/>
            <p:cNvGrpSpPr>
              <a:grpSpLocks/>
            </p:cNvGrpSpPr>
            <p:nvPr/>
          </p:nvGrpSpPr>
          <p:grpSpPr bwMode="auto">
            <a:xfrm>
              <a:off x="3888" y="2592"/>
              <a:ext cx="545" cy="544"/>
              <a:chOff x="3923" y="2069"/>
              <a:chExt cx="545" cy="544"/>
            </a:xfrm>
          </p:grpSpPr>
          <p:sp>
            <p:nvSpPr>
              <p:cNvPr id="56334" name="Rectangle 80"/>
              <p:cNvSpPr>
                <a:spLocks noChangeArrowheads="1"/>
              </p:cNvSpPr>
              <p:nvPr/>
            </p:nvSpPr>
            <p:spPr bwMode="auto">
              <a:xfrm>
                <a:off x="4105" y="2432"/>
                <a:ext cx="182" cy="18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35" name="Rectangle 81"/>
              <p:cNvSpPr>
                <a:spLocks noChangeArrowheads="1"/>
              </p:cNvSpPr>
              <p:nvPr/>
            </p:nvSpPr>
            <p:spPr bwMode="auto">
              <a:xfrm>
                <a:off x="3923" y="2432"/>
                <a:ext cx="182" cy="181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36" name="Rectangle 82"/>
              <p:cNvSpPr>
                <a:spLocks noChangeArrowheads="1"/>
              </p:cNvSpPr>
              <p:nvPr/>
            </p:nvSpPr>
            <p:spPr bwMode="auto">
              <a:xfrm>
                <a:off x="4286" y="2251"/>
                <a:ext cx="182" cy="181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7" name="Rectangle 83"/>
              <p:cNvSpPr>
                <a:spLocks noChangeArrowheads="1"/>
              </p:cNvSpPr>
              <p:nvPr/>
            </p:nvSpPr>
            <p:spPr bwMode="auto">
              <a:xfrm>
                <a:off x="3923" y="2251"/>
                <a:ext cx="182" cy="181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38" name="Rectangle 84"/>
              <p:cNvSpPr>
                <a:spLocks noChangeArrowheads="1"/>
              </p:cNvSpPr>
              <p:nvPr/>
            </p:nvSpPr>
            <p:spPr bwMode="auto">
              <a:xfrm>
                <a:off x="3923" y="2069"/>
                <a:ext cx="182" cy="181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39" name="Rectangle 85"/>
              <p:cNvSpPr>
                <a:spLocks noChangeArrowheads="1"/>
              </p:cNvSpPr>
              <p:nvPr/>
            </p:nvSpPr>
            <p:spPr bwMode="auto">
              <a:xfrm>
                <a:off x="4285" y="2432"/>
                <a:ext cx="182" cy="18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40" name="Rectangle 86"/>
              <p:cNvSpPr>
                <a:spLocks noChangeArrowheads="1"/>
              </p:cNvSpPr>
              <p:nvPr/>
            </p:nvSpPr>
            <p:spPr bwMode="auto">
              <a:xfrm>
                <a:off x="4105" y="2251"/>
                <a:ext cx="182" cy="181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41" name="Rectangle 87"/>
              <p:cNvSpPr>
                <a:spLocks noChangeArrowheads="1"/>
              </p:cNvSpPr>
              <p:nvPr/>
            </p:nvSpPr>
            <p:spPr bwMode="auto">
              <a:xfrm>
                <a:off x="4105" y="2069"/>
                <a:ext cx="182" cy="181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342" name="Rectangle 88"/>
              <p:cNvSpPr>
                <a:spLocks noChangeArrowheads="1"/>
              </p:cNvSpPr>
              <p:nvPr/>
            </p:nvSpPr>
            <p:spPr bwMode="auto">
              <a:xfrm>
                <a:off x="4286" y="2069"/>
                <a:ext cx="182" cy="181"/>
              </a:xfrm>
              <a:prstGeom prst="rect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6332" name="Text Box 89"/>
            <p:cNvSpPr txBox="1">
              <a:spLocks noChangeArrowheads="1"/>
            </p:cNvSpPr>
            <p:nvPr/>
          </p:nvSpPr>
          <p:spPr bwMode="auto">
            <a:xfrm>
              <a:off x="3870" y="3154"/>
              <a:ext cx="65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0    1    2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6333" name="Text Box 90"/>
            <p:cNvSpPr txBox="1">
              <a:spLocks noChangeArrowheads="1"/>
            </p:cNvSpPr>
            <p:nvPr/>
          </p:nvSpPr>
          <p:spPr bwMode="auto">
            <a:xfrm>
              <a:off x="3708" y="2568"/>
              <a:ext cx="200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2   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1 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 smtClean="0">
                  <a:latin typeface="Tahoma" panose="020B0604030504040204" pitchFamily="34" charset="0"/>
                  <a:ea typeface="黑体" panose="02010609060101010101" pitchFamily="49" charset="-122"/>
                </a:rPr>
                <a:t>0</a:t>
              </a:r>
              <a:endParaRPr lang="en-US" altLang="zh-CN" sz="1400" dirty="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572125" y="3283843"/>
            <a:ext cx="1028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M-1=2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90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4905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0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90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499" grpId="0" build="p" autoUpdateAnimBg="0"/>
      <p:bldP spid="490543" grpId="0" animBg="1"/>
      <p:bldP spid="59414" grpId="0" animBg="1"/>
      <p:bldP spid="59414" grpId="1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图像的形状变换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图像的位置变换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rgbClr val="0000FF"/>
                </a:solidFill>
                <a:latin typeface="+mn-ea"/>
              </a:rPr>
              <a:t>4.1.3 </a:t>
            </a:r>
            <a:r>
              <a:rPr lang="zh-CN" altLang="en-US" sz="2600" b="1" dirty="0" smtClean="0">
                <a:solidFill>
                  <a:srgbClr val="0000FF"/>
                </a:solidFill>
                <a:latin typeface="+mn-ea"/>
              </a:rPr>
              <a:t>图像的旋转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7115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46078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图像的形状变换</a:t>
            </a:r>
            <a:endParaRPr lang="zh-CN" alt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2132856"/>
            <a:ext cx="7543800" cy="37361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图像的形状变换主要是指图像的</a:t>
            </a:r>
            <a:r>
              <a:rPr lang="zh-CN" altLang="en-US" b="1" dirty="0" smtClean="0">
                <a:solidFill>
                  <a:srgbClr val="0000FF"/>
                </a:solidFill>
              </a:rPr>
              <a:t>缩小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0000FF"/>
                </a:solidFill>
              </a:rPr>
              <a:t>放大</a:t>
            </a:r>
            <a:r>
              <a:rPr lang="zh-CN" altLang="en-US" dirty="0" smtClean="0"/>
              <a:t>与</a:t>
            </a:r>
            <a:r>
              <a:rPr lang="zh-CN" altLang="en-US" b="1" dirty="0" smtClean="0">
                <a:solidFill>
                  <a:srgbClr val="0000FF"/>
                </a:solidFill>
              </a:rPr>
              <a:t>错切</a:t>
            </a:r>
            <a:r>
              <a:rPr lang="zh-CN" altLang="en-US" dirty="0" smtClean="0"/>
              <a:t>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图像的形状变换通常在</a:t>
            </a:r>
            <a:r>
              <a:rPr lang="zh-CN" altLang="en-US" b="1" dirty="0" smtClean="0">
                <a:solidFill>
                  <a:srgbClr val="0000FF"/>
                </a:solidFill>
              </a:rPr>
              <a:t>目标物识别</a:t>
            </a:r>
            <a:r>
              <a:rPr lang="zh-CN" altLang="en-US" dirty="0" smtClean="0"/>
              <a:t>中使用。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5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589436" y="189381"/>
            <a:ext cx="7772400" cy="61944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图像的旋转</a:t>
            </a:r>
            <a:endParaRPr lang="zh-CN" altLang="en-US" dirty="0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3580" y="910748"/>
            <a:ext cx="7504113" cy="61277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图像的旋转计算公式如下：       </a:t>
            </a:r>
          </a:p>
        </p:txBody>
      </p:sp>
      <p:graphicFrame>
        <p:nvGraphicFramePr>
          <p:cNvPr id="20787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899150" y="2743200"/>
          <a:ext cx="1308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1" name="Equation" r:id="rId4" imgW="1162112" imgH="317520" progId="Equation.3">
                  <p:embed/>
                </p:oleObj>
              </mc:Choice>
              <mc:Fallback>
                <p:oleObj name="Equation" r:id="rId4" imgW="1162112" imgH="31752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0" y="2743200"/>
                        <a:ext cx="13081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73" name="Text Box 101"/>
          <p:cNvSpPr txBox="1">
            <a:spLocks noChangeArrowheads="1"/>
          </p:cNvSpPr>
          <p:nvPr/>
        </p:nvSpPr>
        <p:spPr bwMode="auto">
          <a:xfrm>
            <a:off x="685006" y="2414012"/>
            <a:ext cx="7773987" cy="304698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逆时针旋转</a:t>
            </a:r>
            <a:r>
              <a:rPr lang="zh-CN" altLang="en-US" sz="3200" dirty="0" smtClean="0">
                <a:latin typeface="+mn-ea"/>
                <a:ea typeface="+mn-ea"/>
              </a:rPr>
              <a:t>， 为正。</a:t>
            </a:r>
            <a:endParaRPr lang="en-US" altLang="zh-CN" sz="3200" dirty="0" smtClean="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这个计算公式计算出的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值为小数</a:t>
            </a:r>
            <a:r>
              <a:rPr lang="zh-CN" altLang="en-US" sz="3200" dirty="0" smtClean="0">
                <a:latin typeface="+mn-ea"/>
                <a:ea typeface="+mn-ea"/>
              </a:rPr>
              <a:t>，而坐标值为正整数。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这个计算公式计算的结果值所在范围与原来的值所在的范围不同。</a:t>
            </a:r>
          </a:p>
        </p:txBody>
      </p:sp>
      <p:sp>
        <p:nvSpPr>
          <p:cNvPr id="207976" name="Text Box 104"/>
          <p:cNvSpPr txBox="1">
            <a:spLocks noChangeArrowheads="1"/>
          </p:cNvSpPr>
          <p:nvPr/>
        </p:nvSpPr>
        <p:spPr bwMode="auto">
          <a:xfrm>
            <a:off x="587268" y="5596734"/>
            <a:ext cx="8137525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因此需要前期处理：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扩大画布</a:t>
            </a:r>
            <a:r>
              <a:rPr lang="zh-CN" altLang="en-US" sz="3200" dirty="0" smtClean="0">
                <a:latin typeface="+mn-ea"/>
                <a:ea typeface="+mn-ea"/>
              </a:rPr>
              <a:t>，取整处理，平移处理 。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802411"/>
              </p:ext>
            </p:extLst>
          </p:nvPr>
        </p:nvGraphicFramePr>
        <p:xfrm>
          <a:off x="1322386" y="1523522"/>
          <a:ext cx="3143250" cy="152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2" name="公式" r:id="rId6" imgW="1289074" imgH="666720" progId="Equation.3">
                  <p:embed/>
                </p:oleObj>
              </mc:Choice>
              <mc:Fallback>
                <p:oleObj name="公式" r:id="rId6" imgW="1289074" imgH="666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6" y="1523522"/>
                        <a:ext cx="3143250" cy="1521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121268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3" name="公式" r:id="rId8" imgW="114120" imgH="215640" progId="Equation.3">
                  <p:embed/>
                </p:oleObj>
              </mc:Choice>
              <mc:Fallback>
                <p:oleObj name="公式" r:id="rId8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847421"/>
              </p:ext>
            </p:extLst>
          </p:nvPr>
        </p:nvGraphicFramePr>
        <p:xfrm>
          <a:off x="3152527" y="2561326"/>
          <a:ext cx="559048" cy="48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4" name="Equation" r:id="rId10" imgW="126720" imgH="177480" progId="Equation.DSMT4">
                  <p:embed/>
                </p:oleObj>
              </mc:Choice>
              <mc:Fallback>
                <p:oleObj name="Equation" r:id="rId10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52527" y="2561326"/>
                        <a:ext cx="559048" cy="483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7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7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7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7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5" grpId="0" build="p" autoUpdateAnimBg="0"/>
      <p:bldP spid="207973" grpId="0"/>
      <p:bldP spid="20797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03499" y="341313"/>
            <a:ext cx="7772400" cy="768350"/>
          </a:xfrm>
        </p:spPr>
        <p:txBody>
          <a:bodyPr/>
          <a:lstStyle/>
          <a:p>
            <a:r>
              <a:rPr lang="zh-CN" altLang="en-US" b="1" dirty="0">
                <a:latin typeface="Times New Roman" pitchFamily="18" charset="0"/>
                <a:ea typeface="宋体" pitchFamily="2" charset="-122"/>
              </a:rPr>
              <a:t>旋转映射的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</a:rPr>
              <a:t>推导</a:t>
            </a:r>
            <a:endParaRPr lang="en-US" altLang="zh-CN" sz="3200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528" y="1109663"/>
            <a:ext cx="6248400" cy="4525963"/>
          </a:xfrm>
        </p:spPr>
        <p:txBody>
          <a:bodyPr/>
          <a:lstStyle/>
          <a:p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P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距离原点距离为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，角度为</a:t>
            </a:r>
            <a:r>
              <a:rPr lang="el-GR" sz="2400" dirty="0">
                <a:latin typeface="Times New Roman" pitchFamily="18" charset="0"/>
                <a:ea typeface="宋体" pitchFamily="2" charset="-122"/>
                <a:cs typeface="Arial" charset="0"/>
              </a:rPr>
              <a:t>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Arial" charset="0"/>
              </a:rPr>
              <a:t>;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</a:t>
            </a:r>
          </a:p>
          <a:p>
            <a:pPr>
              <a:buFontTx/>
              <a:buNone/>
            </a:pP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	P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= (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cos(</a:t>
            </a:r>
            <a:r>
              <a:rPr lang="el-GR" sz="2800" i="1" dirty="0">
                <a:latin typeface="Times New Roman" pitchFamily="18" charset="0"/>
                <a:ea typeface="宋体" pitchFamily="2" charset="-122"/>
              </a:rPr>
              <a:t>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), 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sin(</a:t>
            </a:r>
            <a:r>
              <a:rPr lang="el-GR" sz="2800" i="1" dirty="0">
                <a:latin typeface="Times New Roman" pitchFamily="18" charset="0"/>
                <a:ea typeface="宋体" pitchFamily="2" charset="-122"/>
              </a:rPr>
              <a:t>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))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。</a:t>
            </a:r>
          </a:p>
          <a:p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Q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必须和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P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和原点有相同的距离，</a:t>
            </a:r>
          </a:p>
          <a:p>
            <a:pPr>
              <a:buFontTx/>
              <a:buNone/>
            </a:pP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   角度为</a:t>
            </a:r>
            <a:r>
              <a:rPr lang="el-GR" sz="2800" i="1" dirty="0">
                <a:latin typeface="Times New Roman" pitchFamily="18" charset="0"/>
                <a:ea typeface="宋体" pitchFamily="2" charset="-122"/>
              </a:rPr>
              <a:t>θ</a:t>
            </a:r>
            <a:r>
              <a:rPr lang="en-US" altLang="zh-CN" sz="2800" i="1" dirty="0">
                <a:latin typeface="Times New Roman" pitchFamily="18" charset="0"/>
                <a:ea typeface="宋体" pitchFamily="2" charset="-122"/>
              </a:rPr>
              <a:t> + </a:t>
            </a:r>
            <a:r>
              <a:rPr lang="el-GR" sz="2800" i="1" dirty="0">
                <a:latin typeface="Times New Roman" pitchFamily="18" charset="0"/>
                <a:ea typeface="宋体" pitchFamily="2" charset="-122"/>
              </a:rPr>
              <a:t>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: </a:t>
            </a:r>
          </a:p>
          <a:p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Q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=(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cos(</a:t>
            </a:r>
            <a:r>
              <a:rPr lang="el-GR" sz="2400" i="1" dirty="0">
                <a:latin typeface="Times New Roman" pitchFamily="18" charset="0"/>
                <a:ea typeface="宋体" pitchFamily="2" charset="-122"/>
              </a:rPr>
              <a:t>θ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 + </a:t>
            </a:r>
            <a:r>
              <a:rPr lang="el-GR" sz="2400" i="1" dirty="0">
                <a:latin typeface="Times New Roman" pitchFamily="18" charset="0"/>
                <a:ea typeface="宋体" pitchFamily="2" charset="-122"/>
              </a:rPr>
              <a:t>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), 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sin(</a:t>
            </a:r>
            <a:r>
              <a:rPr lang="el-GR" sz="2400" i="1" dirty="0">
                <a:latin typeface="Times New Roman" pitchFamily="18" charset="0"/>
                <a:ea typeface="宋体" pitchFamily="2" charset="-122"/>
              </a:rPr>
              <a:t>θ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 + </a:t>
            </a:r>
            <a:r>
              <a:rPr lang="el-GR" sz="2400" i="1" dirty="0">
                <a:latin typeface="Times New Roman" pitchFamily="18" charset="0"/>
                <a:ea typeface="宋体" pitchFamily="2" charset="-122"/>
              </a:rPr>
              <a:t>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))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。</a:t>
            </a:r>
          </a:p>
          <a:p>
            <a:pPr>
              <a:buFontTx/>
              <a:buNone/>
            </a:pPr>
            <a:r>
              <a:rPr lang="es-PR" sz="24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   cos(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θ</a:t>
            </a:r>
            <a:r>
              <a:rPr lang="en-US" altLang="zh-CN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s-P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+ 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Φ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 = cos(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θ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 cos(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Φ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 - sin(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θ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 sin(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Φ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); </a:t>
            </a:r>
            <a:endParaRPr lang="es-PR" altLang="zh-CN" sz="2400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buFontTx/>
              <a:buNone/>
            </a:pPr>
            <a:r>
              <a:rPr lang="es-PR" sz="24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   sin(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θ</a:t>
            </a:r>
            <a:r>
              <a:rPr lang="en-US" altLang="zh-CN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s-P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+ 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Φ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  = sin(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θ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 cos(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Φ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 + cos(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θ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 sin(</a:t>
            </a:r>
            <a:r>
              <a:rPr lang="el-GR" sz="2400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Φ</a:t>
            </a:r>
            <a:r>
              <a:rPr lang="es-PR" sz="24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)</a:t>
            </a:r>
          </a:p>
          <a:p>
            <a:pPr>
              <a:buFontTx/>
              <a:buNone/>
            </a:pPr>
            <a:r>
              <a:rPr lang="en-US" altLang="zh-CN" sz="2400" i="1" dirty="0" smtClean="0">
                <a:latin typeface="Times New Roman" pitchFamily="18" charset="0"/>
                <a:ea typeface="宋体" pitchFamily="2" charset="-122"/>
              </a:rPr>
              <a:t>    </a:t>
            </a:r>
            <a:r>
              <a:rPr lang="en-US" altLang="zh-CN" sz="2400" i="1" dirty="0" err="1" smtClean="0">
                <a:latin typeface="Times New Roman" pitchFamily="18" charset="0"/>
                <a:ea typeface="宋体" pitchFamily="2" charset="-122"/>
              </a:rPr>
              <a:t>P</a:t>
            </a:r>
            <a:r>
              <a:rPr lang="en-US" altLang="zh-CN" sz="2400" baseline="-25000" dirty="0" err="1" smtClean="0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= 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cos(</a:t>
            </a:r>
            <a:r>
              <a:rPr lang="el-GR" sz="2400" i="1" dirty="0">
                <a:latin typeface="Times New Roman" pitchFamily="18" charset="0"/>
                <a:ea typeface="宋体" pitchFamily="2" charset="-122"/>
              </a:rPr>
              <a:t>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) 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，</a:t>
            </a:r>
            <a:r>
              <a:rPr lang="zh-CN" altLang="en-US" sz="2400" i="1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i="1" dirty="0" err="1">
                <a:latin typeface="Times New Roman" pitchFamily="18" charset="0"/>
                <a:ea typeface="宋体" pitchFamily="2" charset="-122"/>
              </a:rPr>
              <a:t>P</a:t>
            </a:r>
            <a:r>
              <a:rPr lang="en-US" altLang="zh-CN" sz="2400" baseline="-25000" dirty="0" err="1">
                <a:latin typeface="Times New Roman" pitchFamily="18" charset="0"/>
                <a:ea typeface="宋体" pitchFamily="2" charset="-122"/>
              </a:rPr>
              <a:t>y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= 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sin(</a:t>
            </a:r>
            <a:r>
              <a:rPr lang="el-GR" sz="2400" i="1" dirty="0">
                <a:latin typeface="Times New Roman" pitchFamily="18" charset="0"/>
                <a:ea typeface="宋体" pitchFamily="2" charset="-122"/>
              </a:rPr>
              <a:t>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。 </a:t>
            </a:r>
            <a:r>
              <a:rPr lang="zh-CN" altLang="es-PR" sz="2400" dirty="0">
                <a:latin typeface="Times New Roman" pitchFamily="18" charset="0"/>
                <a:ea typeface="宋体" pitchFamily="2" charset="-122"/>
              </a:rPr>
              <a:t> </a:t>
            </a:r>
            <a:endParaRPr lang="zh-CN" altLang="en-US" sz="2400" dirty="0"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225550"/>
            <a:ext cx="3429000" cy="33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63845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969963" y="5334000"/>
          <a:ext cx="642143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0" name="公式" r:id="rId4" imgW="4876560" imgH="1066680" progId="Equation.3">
                  <p:embed/>
                </p:oleObj>
              </mc:Choice>
              <mc:Fallback>
                <p:oleObj name="公式" r:id="rId4" imgW="4876560" imgH="1066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5334000"/>
                        <a:ext cx="6421437" cy="129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8534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16" name="Rectangle 20"/>
          <p:cNvSpPr>
            <a:spLocks noGrp="1" noChangeArrowheads="1"/>
          </p:cNvSpPr>
          <p:nvPr>
            <p:ph type="title"/>
          </p:nvPr>
        </p:nvSpPr>
        <p:spPr>
          <a:xfrm>
            <a:off x="304800" y="701824"/>
            <a:ext cx="77724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图像旋转的前期处理</a:t>
            </a:r>
            <a:br>
              <a:rPr lang="zh-CN" altLang="en-US" sz="4900" dirty="0" smtClean="0"/>
            </a:br>
            <a:r>
              <a:rPr lang="zh-CN" altLang="en-US" dirty="0" smtClean="0"/>
              <a:t>                           </a:t>
            </a:r>
            <a:r>
              <a:rPr lang="en-US" altLang="zh-CN" dirty="0" smtClean="0"/>
              <a:t>——</a:t>
            </a:r>
            <a:r>
              <a:rPr lang="zh-CN" altLang="en-US" sz="3600" b="0" dirty="0" smtClean="0"/>
              <a:t>画布的扩大</a:t>
            </a:r>
            <a:endParaRPr lang="zh-CN" altLang="en-US" sz="3600" b="0" dirty="0"/>
          </a:p>
        </p:txBody>
      </p:sp>
      <p:sp>
        <p:nvSpPr>
          <p:cNvPr id="208917" name="Rectangle 21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276872"/>
            <a:ext cx="7558608" cy="381912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图像旋转之前，为了避免信息的丢失，画布的扩大是最重要的。</a:t>
            </a:r>
          </a:p>
          <a:p>
            <a:pPr marL="0" indent="0" eaLnBrk="1" hangingPunct="1"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画布扩大的原则</a:t>
            </a:r>
            <a:r>
              <a:rPr lang="zh-CN" altLang="en-US" dirty="0" smtClean="0"/>
              <a:t>是：</a:t>
            </a:r>
            <a:r>
              <a:rPr lang="zh-CN" altLang="en-US" b="1" dirty="0" smtClean="0">
                <a:solidFill>
                  <a:srgbClr val="0000FF"/>
                </a:solidFill>
              </a:rPr>
              <a:t>以最小的面积承载全部的画面信息</a:t>
            </a:r>
            <a:r>
              <a:rPr lang="zh-CN" altLang="en-US" dirty="0" smtClean="0"/>
              <a:t>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8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8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7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图像旋转的前期处理</a:t>
            </a:r>
            <a:br>
              <a:rPr lang="zh-CN" altLang="en-US" sz="4900" dirty="0" smtClean="0"/>
            </a:br>
            <a:r>
              <a:rPr lang="zh-CN" altLang="en-US" dirty="0" smtClean="0"/>
              <a:t>                          </a:t>
            </a:r>
            <a:r>
              <a:rPr lang="en-US" altLang="zh-CN" dirty="0" smtClean="0"/>
              <a:t>——</a:t>
            </a:r>
            <a:r>
              <a:rPr lang="zh-CN" altLang="en-US" sz="3600" b="0" dirty="0" smtClean="0"/>
              <a:t>画布的扩大</a:t>
            </a:r>
            <a:endParaRPr lang="zh-CN" altLang="en-US" sz="3600" b="0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7847013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画布扩大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的简单方法是：根据公式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zh-CN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计算出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x’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y’(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新的位置坐标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最大、最小值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sz="28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x’min</a:t>
            </a:r>
            <a:r>
              <a:rPr lang="zh-CN" altLang="en-US" sz="28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x’max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y’min</a:t>
            </a:r>
            <a:r>
              <a:rPr lang="zh-CN" altLang="en-US" sz="28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y’max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 eaLnBrk="1" hangingPunct="1"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画布大小为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x’max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x’min</a:t>
            </a:r>
            <a:r>
              <a:rPr lang="zh-CN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 </a:t>
            </a:r>
            <a:r>
              <a:rPr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y’max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y’min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/>
            <a:endParaRPr lang="en-US" altLang="zh-CN" dirty="0" smtClean="0"/>
          </a:p>
        </p:txBody>
      </p:sp>
      <p:graphicFrame>
        <p:nvGraphicFramePr>
          <p:cNvPr id="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828223148"/>
              </p:ext>
            </p:extLst>
          </p:nvPr>
        </p:nvGraphicFramePr>
        <p:xfrm>
          <a:off x="1835696" y="2780928"/>
          <a:ext cx="2952750" cy="154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0" name="公式" r:id="rId4" imgW="1250896" imgH="635040" progId="Equation.3">
                  <p:embed/>
                </p:oleObj>
              </mc:Choice>
              <mc:Fallback>
                <p:oleObj name="公式" r:id="rId4" imgW="1250896" imgH="635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780928"/>
                        <a:ext cx="2952750" cy="154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7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62" name="Group 2"/>
          <p:cNvGrpSpPr>
            <a:grpSpLocks/>
          </p:cNvGrpSpPr>
          <p:nvPr/>
        </p:nvGrpSpPr>
        <p:grpSpPr bwMode="auto">
          <a:xfrm>
            <a:off x="6084888" y="2636838"/>
            <a:ext cx="1154112" cy="1152525"/>
            <a:chOff x="3515" y="2296"/>
            <a:chExt cx="727" cy="726"/>
          </a:xfrm>
        </p:grpSpPr>
        <p:sp>
          <p:nvSpPr>
            <p:cNvPr id="62495" name="Rectangle 3"/>
            <p:cNvSpPr>
              <a:spLocks noChangeArrowheads="1"/>
            </p:cNvSpPr>
            <p:nvPr/>
          </p:nvSpPr>
          <p:spPr bwMode="auto">
            <a:xfrm>
              <a:off x="3696" y="247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96" name="Rectangle 4"/>
            <p:cNvSpPr>
              <a:spLocks noChangeArrowheads="1"/>
            </p:cNvSpPr>
            <p:nvPr/>
          </p:nvSpPr>
          <p:spPr bwMode="auto">
            <a:xfrm>
              <a:off x="3515" y="247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97" name="Rectangle 5"/>
            <p:cNvSpPr>
              <a:spLocks noChangeArrowheads="1"/>
            </p:cNvSpPr>
            <p:nvPr/>
          </p:nvSpPr>
          <p:spPr bwMode="auto">
            <a:xfrm>
              <a:off x="3877" y="2659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2498" name="Rectangle 6"/>
            <p:cNvSpPr>
              <a:spLocks noChangeArrowheads="1"/>
            </p:cNvSpPr>
            <p:nvPr/>
          </p:nvSpPr>
          <p:spPr bwMode="auto">
            <a:xfrm>
              <a:off x="3515" y="2659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99" name="Rectangle 7"/>
            <p:cNvSpPr>
              <a:spLocks noChangeArrowheads="1"/>
            </p:cNvSpPr>
            <p:nvPr/>
          </p:nvSpPr>
          <p:spPr bwMode="auto">
            <a:xfrm>
              <a:off x="3515" y="2840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0" name="Rectangle 8"/>
            <p:cNvSpPr>
              <a:spLocks noChangeArrowheads="1"/>
            </p:cNvSpPr>
            <p:nvPr/>
          </p:nvSpPr>
          <p:spPr bwMode="auto">
            <a:xfrm>
              <a:off x="3878" y="247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1" name="Rectangle 9"/>
            <p:cNvSpPr>
              <a:spLocks noChangeArrowheads="1"/>
            </p:cNvSpPr>
            <p:nvPr/>
          </p:nvSpPr>
          <p:spPr bwMode="auto">
            <a:xfrm>
              <a:off x="3696" y="2659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2" name="Rectangle 10"/>
            <p:cNvSpPr>
              <a:spLocks noChangeArrowheads="1"/>
            </p:cNvSpPr>
            <p:nvPr/>
          </p:nvSpPr>
          <p:spPr bwMode="auto">
            <a:xfrm>
              <a:off x="3697" y="2841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3" name="Rectangle 11"/>
            <p:cNvSpPr>
              <a:spLocks noChangeArrowheads="1"/>
            </p:cNvSpPr>
            <p:nvPr/>
          </p:nvSpPr>
          <p:spPr bwMode="auto">
            <a:xfrm>
              <a:off x="3878" y="2841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4" name="Rectangle 12"/>
            <p:cNvSpPr>
              <a:spLocks noChangeArrowheads="1"/>
            </p:cNvSpPr>
            <p:nvPr/>
          </p:nvSpPr>
          <p:spPr bwMode="auto">
            <a:xfrm>
              <a:off x="3515" y="2296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5" name="Rectangle 13"/>
            <p:cNvSpPr>
              <a:spLocks noChangeArrowheads="1"/>
            </p:cNvSpPr>
            <p:nvPr/>
          </p:nvSpPr>
          <p:spPr bwMode="auto">
            <a:xfrm>
              <a:off x="3697" y="2296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6" name="Rectangle 14"/>
            <p:cNvSpPr>
              <a:spLocks noChangeArrowheads="1"/>
            </p:cNvSpPr>
            <p:nvPr/>
          </p:nvSpPr>
          <p:spPr bwMode="auto">
            <a:xfrm>
              <a:off x="3878" y="2296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7" name="Rectangle 15"/>
            <p:cNvSpPr>
              <a:spLocks noChangeArrowheads="1"/>
            </p:cNvSpPr>
            <p:nvPr/>
          </p:nvSpPr>
          <p:spPr bwMode="auto">
            <a:xfrm>
              <a:off x="4060" y="2296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8" name="Rectangle 16"/>
            <p:cNvSpPr>
              <a:spLocks noChangeArrowheads="1"/>
            </p:cNvSpPr>
            <p:nvPr/>
          </p:nvSpPr>
          <p:spPr bwMode="auto">
            <a:xfrm>
              <a:off x="4060" y="247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09" name="Rectangle 17"/>
            <p:cNvSpPr>
              <a:spLocks noChangeArrowheads="1"/>
            </p:cNvSpPr>
            <p:nvPr/>
          </p:nvSpPr>
          <p:spPr bwMode="auto">
            <a:xfrm>
              <a:off x="4060" y="2659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10" name="Rectangle 18"/>
            <p:cNvSpPr>
              <a:spLocks noChangeArrowheads="1"/>
            </p:cNvSpPr>
            <p:nvPr/>
          </p:nvSpPr>
          <p:spPr bwMode="auto">
            <a:xfrm>
              <a:off x="4059" y="2840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99380" name="Rectangle 20"/>
          <p:cNvSpPr>
            <a:spLocks noGrp="1" noChangeArrowheads="1"/>
          </p:cNvSpPr>
          <p:nvPr>
            <p:ph type="title"/>
          </p:nvPr>
        </p:nvSpPr>
        <p:spPr>
          <a:xfrm>
            <a:off x="501651" y="880011"/>
            <a:ext cx="77724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图像旋转的前期处理</a:t>
            </a:r>
            <a:br>
              <a:rPr lang="zh-CN" altLang="en-US" sz="4900" dirty="0" smtClean="0"/>
            </a:br>
            <a:r>
              <a:rPr lang="zh-CN" altLang="en-US" dirty="0" smtClean="0"/>
              <a:t>                            </a:t>
            </a:r>
            <a:r>
              <a:rPr lang="en-US" altLang="zh-CN" dirty="0" smtClean="0"/>
              <a:t>——</a:t>
            </a:r>
            <a:r>
              <a:rPr lang="zh-CN" altLang="en-US" sz="3600" b="0" dirty="0" smtClean="0"/>
              <a:t>画布的扩大</a:t>
            </a:r>
            <a:endParaRPr lang="zh-CN" altLang="en-US" sz="3600" b="0" dirty="0"/>
          </a:p>
        </p:txBody>
      </p:sp>
      <p:grpSp>
        <p:nvGrpSpPr>
          <p:cNvPr id="399383" name="Group 23"/>
          <p:cNvGrpSpPr>
            <a:grpSpLocks/>
          </p:cNvGrpSpPr>
          <p:nvPr/>
        </p:nvGrpSpPr>
        <p:grpSpPr bwMode="auto">
          <a:xfrm>
            <a:off x="1908175" y="2781300"/>
            <a:ext cx="865188" cy="863600"/>
            <a:chOff x="930" y="2478"/>
            <a:chExt cx="545" cy="544"/>
          </a:xfrm>
        </p:grpSpPr>
        <p:sp>
          <p:nvSpPr>
            <p:cNvPr id="62486" name="Rectangle 24"/>
            <p:cNvSpPr>
              <a:spLocks noChangeArrowheads="1"/>
            </p:cNvSpPr>
            <p:nvPr/>
          </p:nvSpPr>
          <p:spPr bwMode="auto">
            <a:xfrm>
              <a:off x="1111" y="2478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87" name="Rectangle 25"/>
            <p:cNvSpPr>
              <a:spLocks noChangeArrowheads="1"/>
            </p:cNvSpPr>
            <p:nvPr/>
          </p:nvSpPr>
          <p:spPr bwMode="auto">
            <a:xfrm>
              <a:off x="930" y="2478"/>
              <a:ext cx="182" cy="18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88" name="Rectangle 26"/>
            <p:cNvSpPr>
              <a:spLocks noChangeArrowheads="1"/>
            </p:cNvSpPr>
            <p:nvPr/>
          </p:nvSpPr>
          <p:spPr bwMode="auto">
            <a:xfrm>
              <a:off x="1292" y="2659"/>
              <a:ext cx="182" cy="181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2489" name="Rectangle 27"/>
            <p:cNvSpPr>
              <a:spLocks noChangeArrowheads="1"/>
            </p:cNvSpPr>
            <p:nvPr/>
          </p:nvSpPr>
          <p:spPr bwMode="auto">
            <a:xfrm>
              <a:off x="930" y="2659"/>
              <a:ext cx="182" cy="181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90" name="Rectangle 28"/>
            <p:cNvSpPr>
              <a:spLocks noChangeArrowheads="1"/>
            </p:cNvSpPr>
            <p:nvPr/>
          </p:nvSpPr>
          <p:spPr bwMode="auto">
            <a:xfrm>
              <a:off x="930" y="2840"/>
              <a:ext cx="182" cy="181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91" name="Rectangle 29"/>
            <p:cNvSpPr>
              <a:spLocks noChangeArrowheads="1"/>
            </p:cNvSpPr>
            <p:nvPr/>
          </p:nvSpPr>
          <p:spPr bwMode="auto">
            <a:xfrm>
              <a:off x="1292" y="2478"/>
              <a:ext cx="182" cy="18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92" name="Rectangle 30"/>
            <p:cNvSpPr>
              <a:spLocks noChangeArrowheads="1"/>
            </p:cNvSpPr>
            <p:nvPr/>
          </p:nvSpPr>
          <p:spPr bwMode="auto">
            <a:xfrm>
              <a:off x="1111" y="2659"/>
              <a:ext cx="182" cy="18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93" name="Rectangle 31"/>
            <p:cNvSpPr>
              <a:spLocks noChangeArrowheads="1"/>
            </p:cNvSpPr>
            <p:nvPr/>
          </p:nvSpPr>
          <p:spPr bwMode="auto">
            <a:xfrm>
              <a:off x="1112" y="2841"/>
              <a:ext cx="182" cy="181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94" name="Rectangle 32"/>
            <p:cNvSpPr>
              <a:spLocks noChangeArrowheads="1"/>
            </p:cNvSpPr>
            <p:nvPr/>
          </p:nvSpPr>
          <p:spPr bwMode="auto">
            <a:xfrm>
              <a:off x="1293" y="2841"/>
              <a:ext cx="182" cy="181"/>
            </a:xfrm>
            <a:prstGeom prst="rect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5541" name="AutoShape 33"/>
          <p:cNvSpPr>
            <a:spLocks noChangeArrowheads="1"/>
          </p:cNvSpPr>
          <p:nvPr/>
        </p:nvSpPr>
        <p:spPr bwMode="auto">
          <a:xfrm>
            <a:off x="3421063" y="2852738"/>
            <a:ext cx="1943100" cy="4318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99451" name="AutoShape 91"/>
          <p:cNvSpPr>
            <a:spLocks noChangeArrowheads="1"/>
          </p:cNvSpPr>
          <p:nvPr/>
        </p:nvSpPr>
        <p:spPr bwMode="auto">
          <a:xfrm>
            <a:off x="4148497" y="4797425"/>
            <a:ext cx="567966" cy="5762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99454" name="Text Box 94"/>
          <p:cNvSpPr txBox="1">
            <a:spLocks noChangeArrowheads="1"/>
          </p:cNvSpPr>
          <p:nvPr/>
        </p:nvSpPr>
        <p:spPr bwMode="auto">
          <a:xfrm>
            <a:off x="4224534" y="4005064"/>
            <a:ext cx="50999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旋转后图像的画布大小为：</a:t>
            </a:r>
          </a:p>
        </p:txBody>
      </p:sp>
      <p:sp>
        <p:nvSpPr>
          <p:cNvPr id="65555" name="Text Box 106"/>
          <p:cNvSpPr txBox="1">
            <a:spLocks noChangeArrowheads="1"/>
          </p:cNvSpPr>
          <p:nvPr/>
        </p:nvSpPr>
        <p:spPr bwMode="auto">
          <a:xfrm>
            <a:off x="468313" y="2060575"/>
            <a:ext cx="790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例</a:t>
            </a:r>
          </a:p>
        </p:txBody>
      </p:sp>
      <p:sp>
        <p:nvSpPr>
          <p:cNvPr id="399467" name="Text Box 107"/>
          <p:cNvSpPr txBox="1">
            <a:spLocks noChangeArrowheads="1"/>
          </p:cNvSpPr>
          <p:nvPr/>
        </p:nvSpPr>
        <p:spPr bwMode="auto">
          <a:xfrm>
            <a:off x="3851919" y="6055794"/>
            <a:ext cx="50999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平移量为</a:t>
            </a:r>
            <a:r>
              <a:rPr lang="zh-CN" altLang="en-US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△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x’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=1;  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△y’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</a:t>
            </a:r>
            <a:r>
              <a:rPr lang="zh-CN" altLang="en-US" sz="3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</p:txBody>
      </p:sp>
      <p:grpSp>
        <p:nvGrpSpPr>
          <p:cNvPr id="36" name="Group 90"/>
          <p:cNvGrpSpPr>
            <a:grpSpLocks/>
          </p:cNvGrpSpPr>
          <p:nvPr/>
        </p:nvGrpSpPr>
        <p:grpSpPr bwMode="auto">
          <a:xfrm>
            <a:off x="3319388" y="2282874"/>
            <a:ext cx="2044700" cy="2154238"/>
            <a:chOff x="1455" y="830"/>
            <a:chExt cx="1288" cy="1357"/>
          </a:xfrm>
        </p:grpSpPr>
        <p:sp>
          <p:nvSpPr>
            <p:cNvPr id="62483" name="AutoShape 33"/>
            <p:cNvSpPr>
              <a:spLocks noChangeArrowheads="1"/>
            </p:cNvSpPr>
            <p:nvPr/>
          </p:nvSpPr>
          <p:spPr bwMode="auto">
            <a:xfrm>
              <a:off x="1519" y="1207"/>
              <a:ext cx="1224" cy="272"/>
            </a:xfrm>
            <a:prstGeom prst="rightArrow">
              <a:avLst>
                <a:gd name="adj1" fmla="val 50000"/>
                <a:gd name="adj2" fmla="val 112500"/>
              </a:avLst>
            </a:prstGeom>
            <a:solidFill>
              <a:srgbClr val="66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62484" name="Object 34"/>
            <p:cNvGraphicFramePr>
              <a:graphicFrameLocks noChangeAspect="1"/>
            </p:cNvGraphicFramePr>
            <p:nvPr/>
          </p:nvGraphicFramePr>
          <p:xfrm>
            <a:off x="1738" y="830"/>
            <a:ext cx="780" cy="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22" name="公式" r:id="rId4" imgW="438156" imgH="374580" progId="Equation.3">
                    <p:embed/>
                  </p:oleObj>
                </mc:Choice>
                <mc:Fallback>
                  <p:oleObj name="公式" r:id="rId4" imgW="438156" imgH="37458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8" y="830"/>
                          <a:ext cx="780" cy="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5" name="Object 35"/>
            <p:cNvGraphicFramePr>
              <a:graphicFrameLocks noChangeAspect="1"/>
            </p:cNvGraphicFramePr>
            <p:nvPr/>
          </p:nvGraphicFramePr>
          <p:xfrm>
            <a:off x="1455" y="1562"/>
            <a:ext cx="1208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23" name="公式" r:id="rId6" imgW="1155629" imgH="635040" progId="Equation.3">
                    <p:embed/>
                  </p:oleObj>
                </mc:Choice>
                <mc:Fallback>
                  <p:oleObj name="公式" r:id="rId6" imgW="1155629" imgH="63504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5" y="1562"/>
                          <a:ext cx="1208" cy="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287403"/>
              </p:ext>
            </p:extLst>
          </p:nvPr>
        </p:nvGraphicFramePr>
        <p:xfrm>
          <a:off x="631825" y="4002088"/>
          <a:ext cx="33432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4" name="公式" r:id="rId8" imgW="1777680" imgH="457200" progId="Equation.3">
                  <p:embed/>
                </p:oleObj>
              </mc:Choice>
              <mc:Fallback>
                <p:oleObj name="公式" r:id="rId8" imgW="1777680" imgH="4572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4002088"/>
                        <a:ext cx="334327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958400"/>
              </p:ext>
            </p:extLst>
          </p:nvPr>
        </p:nvGraphicFramePr>
        <p:xfrm>
          <a:off x="611560" y="4421188"/>
          <a:ext cx="334803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5" name="公式" r:id="rId10" imgW="1676160" imgH="457200" progId="Equation.3">
                  <p:embed/>
                </p:oleObj>
              </mc:Choice>
              <mc:Fallback>
                <p:oleObj name="公式" r:id="rId10" imgW="1676160" imgH="4572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421188"/>
                        <a:ext cx="334803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492684"/>
              </p:ext>
            </p:extLst>
          </p:nvPr>
        </p:nvGraphicFramePr>
        <p:xfrm>
          <a:off x="607070" y="4938713"/>
          <a:ext cx="32448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6" name="公式" r:id="rId12" imgW="1714320" imgH="457200" progId="Equation.3">
                  <p:embed/>
                </p:oleObj>
              </mc:Choice>
              <mc:Fallback>
                <p:oleObj name="公式" r:id="rId12" imgW="1714320" imgH="4572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70" y="4938713"/>
                        <a:ext cx="324485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79487"/>
              </p:ext>
            </p:extLst>
          </p:nvPr>
        </p:nvGraphicFramePr>
        <p:xfrm>
          <a:off x="611980" y="5434161"/>
          <a:ext cx="40306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7" name="公式" r:id="rId14" imgW="1993680" imgH="457200" progId="Equation.3">
                  <p:embed/>
                </p:oleObj>
              </mc:Choice>
              <mc:Fallback>
                <p:oleObj name="公式" r:id="rId14" imgW="1993680" imgH="4572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80" y="5434161"/>
                        <a:ext cx="4030663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97"/>
          <p:cNvGraphicFramePr>
            <a:graphicFrameLocks noChangeAspect="1"/>
          </p:cNvGraphicFramePr>
          <p:nvPr/>
        </p:nvGraphicFramePr>
        <p:xfrm>
          <a:off x="5287963" y="4781550"/>
          <a:ext cx="11620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8" name="公式" r:id="rId16" imgW="584208" imgH="374580" progId="Equation.3">
                  <p:embed/>
                </p:oleObj>
              </mc:Choice>
              <mc:Fallback>
                <p:oleObj name="公式" r:id="rId16" imgW="584208" imgH="374580" progId="Equation.3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7963" y="4781550"/>
                        <a:ext cx="116205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244796"/>
              </p:ext>
            </p:extLst>
          </p:nvPr>
        </p:nvGraphicFramePr>
        <p:xfrm>
          <a:off x="5230813" y="5024438"/>
          <a:ext cx="1160462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9" name="公式" r:id="rId18" imgW="558720" imgH="660240" progId="Equation.3">
                  <p:embed/>
                </p:oleObj>
              </mc:Choice>
              <mc:Fallback>
                <p:oleObj name="公式" r:id="rId18" imgW="558720" imgH="660240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5024438"/>
                        <a:ext cx="1160462" cy="138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AutoShape 102"/>
          <p:cNvSpPr>
            <a:spLocks noChangeArrowheads="1"/>
          </p:cNvSpPr>
          <p:nvPr/>
        </p:nvSpPr>
        <p:spPr bwMode="auto">
          <a:xfrm>
            <a:off x="6588125" y="5084763"/>
            <a:ext cx="287338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8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000848"/>
              </p:ext>
            </p:extLst>
          </p:nvPr>
        </p:nvGraphicFramePr>
        <p:xfrm>
          <a:off x="7031038" y="4718050"/>
          <a:ext cx="11303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0" name="公式" r:id="rId20" imgW="545760" imgH="431640" progId="Equation.3">
                  <p:embed/>
                </p:oleObj>
              </mc:Choice>
              <mc:Fallback>
                <p:oleObj name="公式" r:id="rId20" imgW="545760" imgH="431640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1038" y="4718050"/>
                        <a:ext cx="11303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956947"/>
              </p:ext>
            </p:extLst>
          </p:nvPr>
        </p:nvGraphicFramePr>
        <p:xfrm>
          <a:off x="6992938" y="5089525"/>
          <a:ext cx="1158875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1" name="公式" r:id="rId22" imgW="558720" imgH="660240" progId="Equation.3">
                  <p:embed/>
                </p:oleObj>
              </mc:Choice>
              <mc:Fallback>
                <p:oleObj name="公式" r:id="rId22" imgW="55872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2938" y="5089525"/>
                        <a:ext cx="1158875" cy="138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9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99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9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animBg="1"/>
      <p:bldP spid="399451" grpId="0" animBg="1"/>
      <p:bldP spid="399454" grpId="0"/>
      <p:bldP spid="399467" grpId="0"/>
      <p:bldP spid="5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2"/>
          <p:cNvGrpSpPr>
            <a:grpSpLocks/>
          </p:cNvGrpSpPr>
          <p:nvPr/>
        </p:nvGrpSpPr>
        <p:grpSpPr bwMode="auto">
          <a:xfrm>
            <a:off x="5148263" y="2278063"/>
            <a:ext cx="1154112" cy="1152525"/>
            <a:chOff x="3515" y="2296"/>
            <a:chExt cx="727" cy="726"/>
          </a:xfrm>
        </p:grpSpPr>
        <p:sp>
          <p:nvSpPr>
            <p:cNvPr id="63539" name="Rectangle 3"/>
            <p:cNvSpPr>
              <a:spLocks noChangeArrowheads="1"/>
            </p:cNvSpPr>
            <p:nvPr/>
          </p:nvSpPr>
          <p:spPr bwMode="auto">
            <a:xfrm>
              <a:off x="3696" y="247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40" name="Rectangle 4"/>
            <p:cNvSpPr>
              <a:spLocks noChangeArrowheads="1"/>
            </p:cNvSpPr>
            <p:nvPr/>
          </p:nvSpPr>
          <p:spPr bwMode="auto">
            <a:xfrm>
              <a:off x="3515" y="247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41" name="Rectangle 5"/>
            <p:cNvSpPr>
              <a:spLocks noChangeArrowheads="1"/>
            </p:cNvSpPr>
            <p:nvPr/>
          </p:nvSpPr>
          <p:spPr bwMode="auto">
            <a:xfrm>
              <a:off x="3877" y="2659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3542" name="Rectangle 6"/>
            <p:cNvSpPr>
              <a:spLocks noChangeArrowheads="1"/>
            </p:cNvSpPr>
            <p:nvPr/>
          </p:nvSpPr>
          <p:spPr bwMode="auto">
            <a:xfrm>
              <a:off x="3515" y="2659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43" name="Rectangle 7"/>
            <p:cNvSpPr>
              <a:spLocks noChangeArrowheads="1"/>
            </p:cNvSpPr>
            <p:nvPr/>
          </p:nvSpPr>
          <p:spPr bwMode="auto">
            <a:xfrm>
              <a:off x="3515" y="2840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44" name="Rectangle 8"/>
            <p:cNvSpPr>
              <a:spLocks noChangeArrowheads="1"/>
            </p:cNvSpPr>
            <p:nvPr/>
          </p:nvSpPr>
          <p:spPr bwMode="auto">
            <a:xfrm>
              <a:off x="3878" y="247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45" name="Rectangle 9"/>
            <p:cNvSpPr>
              <a:spLocks noChangeArrowheads="1"/>
            </p:cNvSpPr>
            <p:nvPr/>
          </p:nvSpPr>
          <p:spPr bwMode="auto">
            <a:xfrm>
              <a:off x="3696" y="2659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46" name="Rectangle 10"/>
            <p:cNvSpPr>
              <a:spLocks noChangeArrowheads="1"/>
            </p:cNvSpPr>
            <p:nvPr/>
          </p:nvSpPr>
          <p:spPr bwMode="auto">
            <a:xfrm>
              <a:off x="3697" y="2841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47" name="Rectangle 11"/>
            <p:cNvSpPr>
              <a:spLocks noChangeArrowheads="1"/>
            </p:cNvSpPr>
            <p:nvPr/>
          </p:nvSpPr>
          <p:spPr bwMode="auto">
            <a:xfrm>
              <a:off x="3878" y="2841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48" name="Rectangle 12"/>
            <p:cNvSpPr>
              <a:spLocks noChangeArrowheads="1"/>
            </p:cNvSpPr>
            <p:nvPr/>
          </p:nvSpPr>
          <p:spPr bwMode="auto">
            <a:xfrm>
              <a:off x="3515" y="2296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49" name="Rectangle 13"/>
            <p:cNvSpPr>
              <a:spLocks noChangeArrowheads="1"/>
            </p:cNvSpPr>
            <p:nvPr/>
          </p:nvSpPr>
          <p:spPr bwMode="auto">
            <a:xfrm>
              <a:off x="3697" y="2296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50" name="Rectangle 14"/>
            <p:cNvSpPr>
              <a:spLocks noChangeArrowheads="1"/>
            </p:cNvSpPr>
            <p:nvPr/>
          </p:nvSpPr>
          <p:spPr bwMode="auto">
            <a:xfrm>
              <a:off x="3878" y="2296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51" name="Rectangle 15"/>
            <p:cNvSpPr>
              <a:spLocks noChangeArrowheads="1"/>
            </p:cNvSpPr>
            <p:nvPr/>
          </p:nvSpPr>
          <p:spPr bwMode="auto">
            <a:xfrm>
              <a:off x="4060" y="2296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52" name="Rectangle 16"/>
            <p:cNvSpPr>
              <a:spLocks noChangeArrowheads="1"/>
            </p:cNvSpPr>
            <p:nvPr/>
          </p:nvSpPr>
          <p:spPr bwMode="auto">
            <a:xfrm>
              <a:off x="4060" y="2478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53" name="Rectangle 17"/>
            <p:cNvSpPr>
              <a:spLocks noChangeArrowheads="1"/>
            </p:cNvSpPr>
            <p:nvPr/>
          </p:nvSpPr>
          <p:spPr bwMode="auto">
            <a:xfrm>
              <a:off x="4060" y="2659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54" name="Rectangle 18"/>
            <p:cNvSpPr>
              <a:spLocks noChangeArrowheads="1"/>
            </p:cNvSpPr>
            <p:nvPr/>
          </p:nvSpPr>
          <p:spPr bwMode="auto">
            <a:xfrm>
              <a:off x="4059" y="2840"/>
              <a:ext cx="182" cy="1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28" name="Rectangle 19"/>
          <p:cNvSpPr>
            <a:spLocks noChangeArrowheads="1"/>
          </p:cNvSpPr>
          <p:nvPr/>
        </p:nvSpPr>
        <p:spPr bwMode="auto">
          <a:xfrm>
            <a:off x="5435600" y="2566988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9" name="Rectangle 20"/>
          <p:cNvSpPr>
            <a:spLocks noGrp="1" noChangeArrowheads="1"/>
          </p:cNvSpPr>
          <p:nvPr>
            <p:ph type="title"/>
          </p:nvPr>
        </p:nvSpPr>
        <p:spPr>
          <a:xfrm>
            <a:off x="-108520" y="377947"/>
            <a:ext cx="9379768" cy="14573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图像旋转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0" dirty="0" smtClean="0">
                <a:latin typeface="+mn-ea"/>
                <a:ea typeface="+mn-ea"/>
              </a:rPr>
              <a:t>按照确定画布时的平移量取整</a:t>
            </a:r>
          </a:p>
        </p:txBody>
      </p:sp>
      <p:grpSp>
        <p:nvGrpSpPr>
          <p:cNvPr id="130" name="Group 21"/>
          <p:cNvGrpSpPr>
            <a:grpSpLocks/>
          </p:cNvGrpSpPr>
          <p:nvPr/>
        </p:nvGrpSpPr>
        <p:grpSpPr bwMode="auto">
          <a:xfrm>
            <a:off x="900113" y="2420938"/>
            <a:ext cx="865187" cy="863600"/>
            <a:chOff x="930" y="2478"/>
            <a:chExt cx="545" cy="544"/>
          </a:xfrm>
        </p:grpSpPr>
        <p:sp>
          <p:nvSpPr>
            <p:cNvPr id="63530" name="Rectangle 22"/>
            <p:cNvSpPr>
              <a:spLocks noChangeArrowheads="1"/>
            </p:cNvSpPr>
            <p:nvPr/>
          </p:nvSpPr>
          <p:spPr bwMode="auto">
            <a:xfrm>
              <a:off x="1111" y="2478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31" name="Rectangle 23"/>
            <p:cNvSpPr>
              <a:spLocks noChangeArrowheads="1"/>
            </p:cNvSpPr>
            <p:nvPr/>
          </p:nvSpPr>
          <p:spPr bwMode="auto">
            <a:xfrm>
              <a:off x="930" y="2478"/>
              <a:ext cx="182" cy="18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32" name="Rectangle 24"/>
            <p:cNvSpPr>
              <a:spLocks noChangeArrowheads="1"/>
            </p:cNvSpPr>
            <p:nvPr/>
          </p:nvSpPr>
          <p:spPr bwMode="auto">
            <a:xfrm>
              <a:off x="1292" y="2659"/>
              <a:ext cx="182" cy="181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3533" name="Rectangle 25"/>
            <p:cNvSpPr>
              <a:spLocks noChangeArrowheads="1"/>
            </p:cNvSpPr>
            <p:nvPr/>
          </p:nvSpPr>
          <p:spPr bwMode="auto">
            <a:xfrm>
              <a:off x="930" y="2659"/>
              <a:ext cx="182" cy="181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34" name="Rectangle 26"/>
            <p:cNvSpPr>
              <a:spLocks noChangeArrowheads="1"/>
            </p:cNvSpPr>
            <p:nvPr/>
          </p:nvSpPr>
          <p:spPr bwMode="auto">
            <a:xfrm>
              <a:off x="930" y="2840"/>
              <a:ext cx="182" cy="181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35" name="Rectangle 27"/>
            <p:cNvSpPr>
              <a:spLocks noChangeArrowheads="1"/>
            </p:cNvSpPr>
            <p:nvPr/>
          </p:nvSpPr>
          <p:spPr bwMode="auto">
            <a:xfrm>
              <a:off x="1292" y="2478"/>
              <a:ext cx="182" cy="18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36" name="Rectangle 28"/>
            <p:cNvSpPr>
              <a:spLocks noChangeArrowheads="1"/>
            </p:cNvSpPr>
            <p:nvPr/>
          </p:nvSpPr>
          <p:spPr bwMode="auto">
            <a:xfrm>
              <a:off x="1111" y="2659"/>
              <a:ext cx="182" cy="18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37" name="Rectangle 29"/>
            <p:cNvSpPr>
              <a:spLocks noChangeArrowheads="1"/>
            </p:cNvSpPr>
            <p:nvPr/>
          </p:nvSpPr>
          <p:spPr bwMode="auto">
            <a:xfrm>
              <a:off x="1112" y="2841"/>
              <a:ext cx="182" cy="181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538" name="Rectangle 30"/>
            <p:cNvSpPr>
              <a:spLocks noChangeArrowheads="1"/>
            </p:cNvSpPr>
            <p:nvPr/>
          </p:nvSpPr>
          <p:spPr bwMode="auto">
            <a:xfrm>
              <a:off x="1293" y="2841"/>
              <a:ext cx="182" cy="181"/>
            </a:xfrm>
            <a:prstGeom prst="rect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40" name="Group 31"/>
          <p:cNvGrpSpPr>
            <a:grpSpLocks/>
          </p:cNvGrpSpPr>
          <p:nvPr/>
        </p:nvGrpSpPr>
        <p:grpSpPr bwMode="auto">
          <a:xfrm>
            <a:off x="2335213" y="2270125"/>
            <a:ext cx="2020887" cy="1093788"/>
            <a:chOff x="1470" y="1021"/>
            <a:chExt cx="1273" cy="826"/>
          </a:xfrm>
        </p:grpSpPr>
        <p:sp>
          <p:nvSpPr>
            <p:cNvPr id="63527" name="AutoShape 32"/>
            <p:cNvSpPr>
              <a:spLocks noChangeArrowheads="1"/>
            </p:cNvSpPr>
            <p:nvPr/>
          </p:nvSpPr>
          <p:spPr bwMode="auto">
            <a:xfrm>
              <a:off x="1519" y="1207"/>
              <a:ext cx="1224" cy="272"/>
            </a:xfrm>
            <a:prstGeom prst="rightArrow">
              <a:avLst>
                <a:gd name="adj1" fmla="val 50000"/>
                <a:gd name="adj2" fmla="val 112500"/>
              </a:avLst>
            </a:prstGeom>
            <a:solidFill>
              <a:srgbClr val="66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63528" name="Object 33"/>
            <p:cNvGraphicFramePr>
              <a:graphicFrameLocks noChangeAspect="1"/>
            </p:cNvGraphicFramePr>
            <p:nvPr/>
          </p:nvGraphicFramePr>
          <p:xfrm>
            <a:off x="1738" y="1021"/>
            <a:ext cx="780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60" name="公式" r:id="rId3" imgW="476334" imgH="165060" progId="Equation.3">
                    <p:embed/>
                  </p:oleObj>
                </mc:Choice>
                <mc:Fallback>
                  <p:oleObj name="公式" r:id="rId3" imgW="476334" imgH="16506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8" y="1021"/>
                          <a:ext cx="780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29" name="Object 34"/>
            <p:cNvGraphicFramePr>
              <a:graphicFrameLocks noChangeAspect="1"/>
            </p:cNvGraphicFramePr>
            <p:nvPr/>
          </p:nvGraphicFramePr>
          <p:xfrm>
            <a:off x="1470" y="1430"/>
            <a:ext cx="1207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61" name="公式" r:id="rId5" imgW="1193808" imgH="444420" progId="Equation.3">
                    <p:embed/>
                  </p:oleObj>
                </mc:Choice>
                <mc:Fallback>
                  <p:oleObj name="公式" r:id="rId5" imgW="1193808" imgH="44442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0" y="1430"/>
                          <a:ext cx="1207" cy="4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4" name="Object 35"/>
          <p:cNvGraphicFramePr>
            <a:graphicFrameLocks noChangeAspect="1"/>
          </p:cNvGraphicFramePr>
          <p:nvPr/>
        </p:nvGraphicFramePr>
        <p:xfrm>
          <a:off x="752475" y="4503738"/>
          <a:ext cx="26130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" name="公式" r:id="rId7" imgW="1422340" imgH="165060" progId="Equation.3">
                  <p:embed/>
                </p:oleObj>
              </mc:Choice>
              <mc:Fallback>
                <p:oleObj name="公式" r:id="rId7" imgW="1422340" imgH="16506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4503738"/>
                        <a:ext cx="261302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37"/>
          <p:cNvGraphicFramePr>
            <a:graphicFrameLocks noChangeAspect="1"/>
          </p:cNvGraphicFramePr>
          <p:nvPr/>
        </p:nvGraphicFramePr>
        <p:xfrm>
          <a:off x="752475" y="4930775"/>
          <a:ext cx="26130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" name="公式" r:id="rId9" imgW="1422340" imgH="184140" progId="Equation.3">
                  <p:embed/>
                </p:oleObj>
              </mc:Choice>
              <mc:Fallback>
                <p:oleObj name="公式" r:id="rId9" imgW="1422340" imgH="18414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4930775"/>
                        <a:ext cx="26130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" name="Rectangle 39"/>
          <p:cNvSpPr>
            <a:spLocks noChangeArrowheads="1"/>
          </p:cNvSpPr>
          <p:nvPr/>
        </p:nvSpPr>
        <p:spPr bwMode="auto">
          <a:xfrm>
            <a:off x="5148263" y="2566988"/>
            <a:ext cx="288925" cy="28733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7" name="Rectangle 40"/>
          <p:cNvSpPr>
            <a:spLocks noChangeArrowheads="1"/>
          </p:cNvSpPr>
          <p:nvPr/>
        </p:nvSpPr>
        <p:spPr bwMode="auto">
          <a:xfrm>
            <a:off x="6011863" y="2566988"/>
            <a:ext cx="288925" cy="287337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sp>
        <p:nvSpPr>
          <p:cNvPr id="148" name="Rectangle 41"/>
          <p:cNvSpPr>
            <a:spLocks noChangeArrowheads="1"/>
          </p:cNvSpPr>
          <p:nvPr/>
        </p:nvSpPr>
        <p:spPr bwMode="auto">
          <a:xfrm>
            <a:off x="5435600" y="3141663"/>
            <a:ext cx="288925" cy="287337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9" name="Rectangle 42"/>
          <p:cNvSpPr>
            <a:spLocks noChangeArrowheads="1"/>
          </p:cNvSpPr>
          <p:nvPr/>
        </p:nvSpPr>
        <p:spPr bwMode="auto">
          <a:xfrm>
            <a:off x="5724525" y="2278063"/>
            <a:ext cx="288925" cy="287337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0" name="Rectangle 43"/>
          <p:cNvSpPr>
            <a:spLocks noChangeArrowheads="1"/>
          </p:cNvSpPr>
          <p:nvPr/>
        </p:nvSpPr>
        <p:spPr bwMode="auto">
          <a:xfrm>
            <a:off x="5724525" y="2854325"/>
            <a:ext cx="288925" cy="287338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1" name="Rectangle 44"/>
          <p:cNvSpPr>
            <a:spLocks noChangeArrowheads="1"/>
          </p:cNvSpPr>
          <p:nvPr/>
        </p:nvSpPr>
        <p:spPr bwMode="auto">
          <a:xfrm>
            <a:off x="5724525" y="3141663"/>
            <a:ext cx="288925" cy="28733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2" name="Rectangle 45"/>
          <p:cNvSpPr>
            <a:spLocks noChangeArrowheads="1"/>
          </p:cNvSpPr>
          <p:nvPr/>
        </p:nvSpPr>
        <p:spPr bwMode="auto">
          <a:xfrm>
            <a:off x="6011863" y="2854325"/>
            <a:ext cx="288925" cy="287338"/>
          </a:xfrm>
          <a:prstGeom prst="rect">
            <a:avLst/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3" name="Rectangle 46"/>
          <p:cNvSpPr>
            <a:spLocks noChangeArrowheads="1"/>
          </p:cNvSpPr>
          <p:nvPr/>
        </p:nvSpPr>
        <p:spPr bwMode="auto">
          <a:xfrm>
            <a:off x="5435600" y="2854325"/>
            <a:ext cx="288925" cy="287338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4" name="Text Box 53"/>
          <p:cNvSpPr txBox="1">
            <a:spLocks noChangeArrowheads="1"/>
          </p:cNvSpPr>
          <p:nvPr/>
        </p:nvSpPr>
        <p:spPr bwMode="auto">
          <a:xfrm>
            <a:off x="4067175" y="3700961"/>
            <a:ext cx="4752975" cy="156966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结论：按照图像旋转计算公式获得的结果与想象中的差异很大。</a:t>
            </a:r>
          </a:p>
        </p:txBody>
      </p:sp>
      <p:sp>
        <p:nvSpPr>
          <p:cNvPr id="155" name="Text Box 67"/>
          <p:cNvSpPr txBox="1">
            <a:spLocks noChangeArrowheads="1"/>
          </p:cNvSpPr>
          <p:nvPr/>
        </p:nvSpPr>
        <p:spPr bwMode="auto">
          <a:xfrm>
            <a:off x="612775" y="4005263"/>
            <a:ext cx="338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对原图的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(1,1)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像素，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x=1,y=1</a:t>
            </a:r>
          </a:p>
        </p:txBody>
      </p:sp>
      <p:sp>
        <p:nvSpPr>
          <p:cNvPr id="156" name="Text Box 68"/>
          <p:cNvSpPr txBox="1">
            <a:spLocks noChangeArrowheads="1"/>
          </p:cNvSpPr>
          <p:nvPr/>
        </p:nvSpPr>
        <p:spPr bwMode="auto">
          <a:xfrm>
            <a:off x="468313" y="5373688"/>
            <a:ext cx="3889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取整后，该点在新图的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(1,1)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上。</a:t>
            </a:r>
          </a:p>
        </p:txBody>
      </p:sp>
      <p:grpSp>
        <p:nvGrpSpPr>
          <p:cNvPr id="157" name="Group 71"/>
          <p:cNvGrpSpPr>
            <a:grpSpLocks/>
          </p:cNvGrpSpPr>
          <p:nvPr/>
        </p:nvGrpSpPr>
        <p:grpSpPr bwMode="auto">
          <a:xfrm>
            <a:off x="7019925" y="2349500"/>
            <a:ext cx="1447800" cy="1095375"/>
            <a:chOff x="4512" y="1104"/>
            <a:chExt cx="912" cy="690"/>
          </a:xfrm>
        </p:grpSpPr>
        <p:grpSp>
          <p:nvGrpSpPr>
            <p:cNvPr id="63515" name="Group 55"/>
            <p:cNvGrpSpPr>
              <a:grpSpLocks/>
            </p:cNvGrpSpPr>
            <p:nvPr/>
          </p:nvGrpSpPr>
          <p:grpSpPr bwMode="auto">
            <a:xfrm rot="-1401619">
              <a:off x="4512" y="1104"/>
              <a:ext cx="545" cy="544"/>
              <a:chOff x="930" y="2478"/>
              <a:chExt cx="545" cy="544"/>
            </a:xfrm>
          </p:grpSpPr>
          <p:sp>
            <p:nvSpPr>
              <p:cNvPr id="63518" name="Rectangle 56"/>
              <p:cNvSpPr>
                <a:spLocks noChangeArrowheads="1"/>
              </p:cNvSpPr>
              <p:nvPr/>
            </p:nvSpPr>
            <p:spPr bwMode="auto">
              <a:xfrm>
                <a:off x="1111" y="2478"/>
                <a:ext cx="182" cy="18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519" name="Rectangle 57"/>
              <p:cNvSpPr>
                <a:spLocks noChangeArrowheads="1"/>
              </p:cNvSpPr>
              <p:nvPr/>
            </p:nvSpPr>
            <p:spPr bwMode="auto">
              <a:xfrm>
                <a:off x="930" y="2478"/>
                <a:ext cx="182" cy="181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520" name="Rectangle 58"/>
              <p:cNvSpPr>
                <a:spLocks noChangeArrowheads="1"/>
              </p:cNvSpPr>
              <p:nvPr/>
            </p:nvSpPr>
            <p:spPr bwMode="auto">
              <a:xfrm>
                <a:off x="1292" y="2659"/>
                <a:ext cx="182" cy="181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3521" name="Rectangle 59"/>
              <p:cNvSpPr>
                <a:spLocks noChangeArrowheads="1"/>
              </p:cNvSpPr>
              <p:nvPr/>
            </p:nvSpPr>
            <p:spPr bwMode="auto">
              <a:xfrm>
                <a:off x="930" y="2659"/>
                <a:ext cx="182" cy="181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522" name="Rectangle 60"/>
              <p:cNvSpPr>
                <a:spLocks noChangeArrowheads="1"/>
              </p:cNvSpPr>
              <p:nvPr/>
            </p:nvSpPr>
            <p:spPr bwMode="auto">
              <a:xfrm>
                <a:off x="930" y="2840"/>
                <a:ext cx="182" cy="181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523" name="Rectangle 61"/>
              <p:cNvSpPr>
                <a:spLocks noChangeArrowheads="1"/>
              </p:cNvSpPr>
              <p:nvPr/>
            </p:nvSpPr>
            <p:spPr bwMode="auto">
              <a:xfrm>
                <a:off x="1292" y="2478"/>
                <a:ext cx="182" cy="18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524" name="Rectangle 62"/>
              <p:cNvSpPr>
                <a:spLocks noChangeArrowheads="1"/>
              </p:cNvSpPr>
              <p:nvPr/>
            </p:nvSpPr>
            <p:spPr bwMode="auto">
              <a:xfrm>
                <a:off x="1111" y="2659"/>
                <a:ext cx="182" cy="181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525" name="Rectangle 63"/>
              <p:cNvSpPr>
                <a:spLocks noChangeArrowheads="1"/>
              </p:cNvSpPr>
              <p:nvPr/>
            </p:nvSpPr>
            <p:spPr bwMode="auto">
              <a:xfrm>
                <a:off x="1112" y="2841"/>
                <a:ext cx="182" cy="181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526" name="Rectangle 64"/>
              <p:cNvSpPr>
                <a:spLocks noChangeArrowheads="1"/>
              </p:cNvSpPr>
              <p:nvPr/>
            </p:nvSpPr>
            <p:spPr bwMode="auto">
              <a:xfrm>
                <a:off x="1293" y="2841"/>
                <a:ext cx="182" cy="181"/>
              </a:xfrm>
              <a:prstGeom prst="rect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3516" name="Line 65"/>
            <p:cNvSpPr>
              <a:spLocks noChangeShapeType="1"/>
            </p:cNvSpPr>
            <p:nvPr/>
          </p:nvSpPr>
          <p:spPr bwMode="auto">
            <a:xfrm>
              <a:off x="4560" y="1740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63517" name="Object 69"/>
            <p:cNvGraphicFramePr>
              <a:graphicFrameLocks noChangeAspect="1"/>
            </p:cNvGraphicFramePr>
            <p:nvPr/>
          </p:nvGraphicFramePr>
          <p:xfrm>
            <a:off x="4867" y="1570"/>
            <a:ext cx="31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64" name="公式" r:id="rId11" imgW="247622" imgH="171540" progId="Equation.3">
                    <p:embed/>
                  </p:oleObj>
                </mc:Choice>
                <mc:Fallback>
                  <p:oleObj name="公式" r:id="rId11" imgW="247622" imgH="171540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7" y="1570"/>
                          <a:ext cx="31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0" name="Object 72"/>
          <p:cNvGraphicFramePr>
            <a:graphicFrameLocks noChangeAspect="1"/>
          </p:cNvGraphicFramePr>
          <p:nvPr/>
        </p:nvGraphicFramePr>
        <p:xfrm>
          <a:off x="598488" y="4470400"/>
          <a:ext cx="30559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5" name="公式" r:id="rId13" imgW="1663659" imgH="165060" progId="Equation.3">
                  <p:embed/>
                </p:oleObj>
              </mc:Choice>
              <mc:Fallback>
                <p:oleObj name="公式" r:id="rId13" imgW="1663659" imgH="165060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4470400"/>
                        <a:ext cx="30559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" name="Object 73"/>
          <p:cNvGraphicFramePr>
            <a:graphicFrameLocks noChangeAspect="1"/>
          </p:cNvGraphicFramePr>
          <p:nvPr/>
        </p:nvGraphicFramePr>
        <p:xfrm>
          <a:off x="530225" y="4902200"/>
          <a:ext cx="28892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6" name="公式" r:id="rId15" imgW="1574875" imgH="184140" progId="Equation.3">
                  <p:embed/>
                </p:oleObj>
              </mc:Choice>
              <mc:Fallback>
                <p:oleObj name="公式" r:id="rId15" imgW="1574875" imgH="18414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4902200"/>
                        <a:ext cx="28892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Text Box 74"/>
          <p:cNvSpPr txBox="1">
            <a:spLocks noChangeArrowheads="1"/>
          </p:cNvSpPr>
          <p:nvPr/>
        </p:nvSpPr>
        <p:spPr bwMode="auto">
          <a:xfrm>
            <a:off x="682625" y="4005263"/>
            <a:ext cx="338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对原图的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(1,2)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像素，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x=1,y=2</a:t>
            </a:r>
          </a:p>
        </p:txBody>
      </p:sp>
      <p:sp>
        <p:nvSpPr>
          <p:cNvPr id="173" name="Text Box 75"/>
          <p:cNvSpPr txBox="1">
            <a:spLocks noChangeArrowheads="1"/>
          </p:cNvSpPr>
          <p:nvPr/>
        </p:nvSpPr>
        <p:spPr bwMode="auto">
          <a:xfrm>
            <a:off x="466725" y="5383090"/>
            <a:ext cx="3889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取整后，该点在新图的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(1,2)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上。</a:t>
            </a:r>
          </a:p>
        </p:txBody>
      </p:sp>
      <p:sp>
        <p:nvSpPr>
          <p:cNvPr id="174" name="AutoShape 80"/>
          <p:cNvSpPr>
            <a:spLocks noChangeArrowheads="1"/>
          </p:cNvSpPr>
          <p:nvPr/>
        </p:nvSpPr>
        <p:spPr bwMode="auto">
          <a:xfrm>
            <a:off x="6011863" y="5157787"/>
            <a:ext cx="720725" cy="38320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5" name="Text Box 81"/>
          <p:cNvSpPr txBox="1">
            <a:spLocks noChangeArrowheads="1"/>
          </p:cNvSpPr>
          <p:nvPr/>
        </p:nvSpPr>
        <p:spPr bwMode="auto">
          <a:xfrm>
            <a:off x="4251325" y="5607669"/>
            <a:ext cx="4065588" cy="5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必须进行后处理操作</a:t>
            </a:r>
            <a:r>
              <a:rPr lang="zh-CN" altLang="en-US" sz="3200" dirty="0" smtClean="0">
                <a:latin typeface="Tahoma" panose="020B0604030504040204" pitchFamily="34" charset="0"/>
                <a:ea typeface="华文细黑" panose="02010600040101010101" pitchFamily="2" charset="-122"/>
              </a:rPr>
              <a:t>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46" grpId="0" animBg="1"/>
      <p:bldP spid="147" grpId="0" animBg="1" autoUpdateAnimBg="0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5" grpId="1"/>
      <p:bldP spid="156" grpId="0"/>
      <p:bldP spid="156" grpId="1"/>
      <p:bldP spid="172" grpId="0"/>
      <p:bldP spid="173" grpId="0"/>
      <p:bldP spid="174" grpId="0" animBg="1"/>
      <p:bldP spid="17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371656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图像旋转后处理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</a:t>
            </a:r>
            <a:r>
              <a:rPr lang="en-US" altLang="zh-CN" dirty="0" smtClean="0"/>
              <a:t>——</a:t>
            </a:r>
            <a:r>
              <a:rPr lang="zh-CN" altLang="en-US" sz="3600" b="0" dirty="0" smtClean="0"/>
              <a:t>旋转后的隐含问题分析  </a:t>
            </a:r>
            <a:endParaRPr lang="zh-CN" altLang="en-US" sz="3600" b="0" dirty="0"/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584" y="1833563"/>
            <a:ext cx="7964872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图像旋转之后，出现了两个问题：</a:t>
            </a:r>
          </a:p>
          <a:p>
            <a:pPr eaLnBrk="1" hangingPunct="1"/>
            <a:r>
              <a:rPr lang="en-US" altLang="zh-CN" dirty="0" smtClean="0"/>
              <a:t>1</a:t>
            </a:r>
            <a:r>
              <a:rPr lang="zh-CN" altLang="en-US" dirty="0" smtClean="0"/>
              <a:t>）像素的排列不是完全按照</a:t>
            </a:r>
            <a:r>
              <a:rPr lang="zh-CN" altLang="en-US" b="1" dirty="0" smtClean="0">
                <a:solidFill>
                  <a:srgbClr val="0000FF"/>
                </a:solidFill>
              </a:rPr>
              <a:t>原有的相邻关系</a:t>
            </a:r>
            <a:r>
              <a:rPr lang="zh-CN" altLang="en-US" dirty="0" smtClean="0"/>
              <a:t>。这是因为相邻像素之间只能有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dirty="0" smtClean="0"/>
              <a:t>个方向（相邻为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zh-CN" altLang="en-US" b="1" dirty="0" smtClean="0">
                <a:solidFill>
                  <a:srgbClr val="0000FF"/>
                </a:solidFill>
              </a:rPr>
              <a:t>度</a:t>
            </a:r>
            <a:r>
              <a:rPr lang="zh-CN" altLang="en-US" dirty="0" smtClean="0"/>
              <a:t>），如下图所示。</a:t>
            </a:r>
          </a:p>
          <a:p>
            <a:pPr eaLnBrk="1" hangingPunct="1"/>
            <a:r>
              <a:rPr lang="en-US" altLang="zh-CN" dirty="0" smtClean="0"/>
              <a:t>2</a:t>
            </a:r>
            <a:r>
              <a:rPr lang="zh-CN" altLang="en-US" dirty="0" smtClean="0"/>
              <a:t>）会出现许多的</a:t>
            </a:r>
            <a:r>
              <a:rPr lang="zh-CN" altLang="en-US" b="1" dirty="0" smtClean="0">
                <a:solidFill>
                  <a:srgbClr val="0000FF"/>
                </a:solidFill>
              </a:rPr>
              <a:t>空洞点</a:t>
            </a:r>
            <a:r>
              <a:rPr lang="zh-CN" altLang="en-US" dirty="0" smtClean="0"/>
              <a:t>。</a:t>
            </a:r>
          </a:p>
        </p:txBody>
      </p:sp>
      <p:grpSp>
        <p:nvGrpSpPr>
          <p:cNvPr id="210984" name="Group 40"/>
          <p:cNvGrpSpPr>
            <a:grpSpLocks/>
          </p:cNvGrpSpPr>
          <p:nvPr/>
        </p:nvGrpSpPr>
        <p:grpSpPr bwMode="auto">
          <a:xfrm>
            <a:off x="6732588" y="4797425"/>
            <a:ext cx="1154112" cy="1152525"/>
            <a:chOff x="3651" y="2432"/>
            <a:chExt cx="727" cy="726"/>
          </a:xfrm>
        </p:grpSpPr>
        <p:grpSp>
          <p:nvGrpSpPr>
            <p:cNvPr id="64540" name="Group 14"/>
            <p:cNvGrpSpPr>
              <a:grpSpLocks/>
            </p:cNvGrpSpPr>
            <p:nvPr/>
          </p:nvGrpSpPr>
          <p:grpSpPr bwMode="auto">
            <a:xfrm>
              <a:off x="3651" y="2432"/>
              <a:ext cx="727" cy="726"/>
              <a:chOff x="3515" y="2296"/>
              <a:chExt cx="727" cy="726"/>
            </a:xfrm>
          </p:grpSpPr>
          <p:sp>
            <p:nvSpPr>
              <p:cNvPr id="64550" name="Rectangle 15"/>
              <p:cNvSpPr>
                <a:spLocks noChangeArrowheads="1"/>
              </p:cNvSpPr>
              <p:nvPr/>
            </p:nvSpPr>
            <p:spPr bwMode="auto">
              <a:xfrm>
                <a:off x="3696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51" name="Rectangle 16"/>
              <p:cNvSpPr>
                <a:spLocks noChangeArrowheads="1"/>
              </p:cNvSpPr>
              <p:nvPr/>
            </p:nvSpPr>
            <p:spPr bwMode="auto">
              <a:xfrm>
                <a:off x="3515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52" name="Rectangle 17"/>
              <p:cNvSpPr>
                <a:spLocks noChangeArrowheads="1"/>
              </p:cNvSpPr>
              <p:nvPr/>
            </p:nvSpPr>
            <p:spPr bwMode="auto">
              <a:xfrm>
                <a:off x="3877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4553" name="Rectangle 18"/>
              <p:cNvSpPr>
                <a:spLocks noChangeArrowheads="1"/>
              </p:cNvSpPr>
              <p:nvPr/>
            </p:nvSpPr>
            <p:spPr bwMode="auto">
              <a:xfrm>
                <a:off x="3515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54" name="Rectangle 19"/>
              <p:cNvSpPr>
                <a:spLocks noChangeArrowheads="1"/>
              </p:cNvSpPr>
              <p:nvPr/>
            </p:nvSpPr>
            <p:spPr bwMode="auto">
              <a:xfrm>
                <a:off x="3515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55" name="Rectangle 20"/>
              <p:cNvSpPr>
                <a:spLocks noChangeArrowheads="1"/>
              </p:cNvSpPr>
              <p:nvPr/>
            </p:nvSpPr>
            <p:spPr bwMode="auto">
              <a:xfrm>
                <a:off x="3878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56" name="Rectangle 21"/>
              <p:cNvSpPr>
                <a:spLocks noChangeArrowheads="1"/>
              </p:cNvSpPr>
              <p:nvPr/>
            </p:nvSpPr>
            <p:spPr bwMode="auto">
              <a:xfrm>
                <a:off x="3696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57" name="Rectangle 22"/>
              <p:cNvSpPr>
                <a:spLocks noChangeArrowheads="1"/>
              </p:cNvSpPr>
              <p:nvPr/>
            </p:nvSpPr>
            <p:spPr bwMode="auto">
              <a:xfrm>
                <a:off x="3697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58" name="Rectangle 23"/>
              <p:cNvSpPr>
                <a:spLocks noChangeArrowheads="1"/>
              </p:cNvSpPr>
              <p:nvPr/>
            </p:nvSpPr>
            <p:spPr bwMode="auto">
              <a:xfrm>
                <a:off x="3878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59" name="Rectangle 24"/>
              <p:cNvSpPr>
                <a:spLocks noChangeArrowheads="1"/>
              </p:cNvSpPr>
              <p:nvPr/>
            </p:nvSpPr>
            <p:spPr bwMode="auto">
              <a:xfrm>
                <a:off x="3515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60" name="Rectangle 25"/>
              <p:cNvSpPr>
                <a:spLocks noChangeArrowheads="1"/>
              </p:cNvSpPr>
              <p:nvPr/>
            </p:nvSpPr>
            <p:spPr bwMode="auto">
              <a:xfrm>
                <a:off x="3697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61" name="Rectangle 26"/>
              <p:cNvSpPr>
                <a:spLocks noChangeArrowheads="1"/>
              </p:cNvSpPr>
              <p:nvPr/>
            </p:nvSpPr>
            <p:spPr bwMode="auto">
              <a:xfrm>
                <a:off x="3878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62" name="Rectangle 27"/>
              <p:cNvSpPr>
                <a:spLocks noChangeArrowheads="1"/>
              </p:cNvSpPr>
              <p:nvPr/>
            </p:nvSpPr>
            <p:spPr bwMode="auto">
              <a:xfrm>
                <a:off x="4060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63" name="Rectangle 28"/>
              <p:cNvSpPr>
                <a:spLocks noChangeArrowheads="1"/>
              </p:cNvSpPr>
              <p:nvPr/>
            </p:nvSpPr>
            <p:spPr bwMode="auto">
              <a:xfrm>
                <a:off x="4060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64" name="Rectangle 29"/>
              <p:cNvSpPr>
                <a:spLocks noChangeArrowheads="1"/>
              </p:cNvSpPr>
              <p:nvPr/>
            </p:nvSpPr>
            <p:spPr bwMode="auto">
              <a:xfrm>
                <a:off x="4060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65" name="Rectangle 30"/>
              <p:cNvSpPr>
                <a:spLocks noChangeArrowheads="1"/>
              </p:cNvSpPr>
              <p:nvPr/>
            </p:nvSpPr>
            <p:spPr bwMode="auto">
              <a:xfrm>
                <a:off x="4059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4541" name="Rectangle 31"/>
            <p:cNvSpPr>
              <a:spLocks noChangeArrowheads="1"/>
            </p:cNvSpPr>
            <p:nvPr/>
          </p:nvSpPr>
          <p:spPr bwMode="auto">
            <a:xfrm>
              <a:off x="3832" y="2614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542" name="Rectangle 32"/>
            <p:cNvSpPr>
              <a:spLocks noChangeArrowheads="1"/>
            </p:cNvSpPr>
            <p:nvPr/>
          </p:nvSpPr>
          <p:spPr bwMode="auto">
            <a:xfrm>
              <a:off x="3651" y="2614"/>
              <a:ext cx="182" cy="18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543" name="Rectangle 33"/>
            <p:cNvSpPr>
              <a:spLocks noChangeArrowheads="1"/>
            </p:cNvSpPr>
            <p:nvPr/>
          </p:nvSpPr>
          <p:spPr bwMode="auto">
            <a:xfrm>
              <a:off x="4195" y="2614"/>
              <a:ext cx="182" cy="181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4544" name="Rectangle 34"/>
            <p:cNvSpPr>
              <a:spLocks noChangeArrowheads="1"/>
            </p:cNvSpPr>
            <p:nvPr/>
          </p:nvSpPr>
          <p:spPr bwMode="auto">
            <a:xfrm>
              <a:off x="3832" y="2976"/>
              <a:ext cx="182" cy="181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545" name="Rectangle 35"/>
            <p:cNvSpPr>
              <a:spLocks noChangeArrowheads="1"/>
            </p:cNvSpPr>
            <p:nvPr/>
          </p:nvSpPr>
          <p:spPr bwMode="auto">
            <a:xfrm>
              <a:off x="4014" y="2432"/>
              <a:ext cx="182" cy="18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546" name="Rectangle 36"/>
            <p:cNvSpPr>
              <a:spLocks noChangeArrowheads="1"/>
            </p:cNvSpPr>
            <p:nvPr/>
          </p:nvSpPr>
          <p:spPr bwMode="auto">
            <a:xfrm>
              <a:off x="4014" y="2795"/>
              <a:ext cx="182" cy="18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547" name="Rectangle 37"/>
            <p:cNvSpPr>
              <a:spLocks noChangeArrowheads="1"/>
            </p:cNvSpPr>
            <p:nvPr/>
          </p:nvSpPr>
          <p:spPr bwMode="auto">
            <a:xfrm>
              <a:off x="4014" y="2976"/>
              <a:ext cx="182" cy="181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548" name="Rectangle 38"/>
            <p:cNvSpPr>
              <a:spLocks noChangeArrowheads="1"/>
            </p:cNvSpPr>
            <p:nvPr/>
          </p:nvSpPr>
          <p:spPr bwMode="auto">
            <a:xfrm>
              <a:off x="4195" y="2795"/>
              <a:ext cx="182" cy="181"/>
            </a:xfrm>
            <a:prstGeom prst="rect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549" name="Rectangle 39"/>
            <p:cNvSpPr>
              <a:spLocks noChangeArrowheads="1"/>
            </p:cNvSpPr>
            <p:nvPr/>
          </p:nvSpPr>
          <p:spPr bwMode="auto">
            <a:xfrm>
              <a:off x="3832" y="2795"/>
              <a:ext cx="182" cy="181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10995" name="AutoShape 51"/>
          <p:cNvSpPr>
            <a:spLocks noChangeArrowheads="1"/>
          </p:cNvSpPr>
          <p:nvPr/>
        </p:nvSpPr>
        <p:spPr bwMode="auto">
          <a:xfrm>
            <a:off x="5076825" y="5013325"/>
            <a:ext cx="647700" cy="431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99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10997" name="Line 53"/>
          <p:cNvSpPr>
            <a:spLocks noChangeShapeType="1"/>
          </p:cNvSpPr>
          <p:nvPr/>
        </p:nvSpPr>
        <p:spPr bwMode="auto">
          <a:xfrm flipH="1">
            <a:off x="7451725" y="4508500"/>
            <a:ext cx="287338" cy="720725"/>
          </a:xfrm>
          <a:prstGeom prst="line">
            <a:avLst/>
          </a:prstGeom>
          <a:noFill/>
          <a:ln w="38100">
            <a:solidFill>
              <a:srgbClr val="99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11011" name="Group 67"/>
          <p:cNvGrpSpPr>
            <a:grpSpLocks/>
          </p:cNvGrpSpPr>
          <p:nvPr/>
        </p:nvGrpSpPr>
        <p:grpSpPr bwMode="auto">
          <a:xfrm>
            <a:off x="3059113" y="4868863"/>
            <a:ext cx="865187" cy="863600"/>
            <a:chOff x="884" y="3158"/>
            <a:chExt cx="545" cy="544"/>
          </a:xfrm>
        </p:grpSpPr>
        <p:grpSp>
          <p:nvGrpSpPr>
            <p:cNvPr id="64521" name="Group 41"/>
            <p:cNvGrpSpPr>
              <a:grpSpLocks/>
            </p:cNvGrpSpPr>
            <p:nvPr/>
          </p:nvGrpSpPr>
          <p:grpSpPr bwMode="auto">
            <a:xfrm>
              <a:off x="884" y="3158"/>
              <a:ext cx="545" cy="544"/>
              <a:chOff x="930" y="2478"/>
              <a:chExt cx="545" cy="544"/>
            </a:xfrm>
          </p:grpSpPr>
          <p:sp>
            <p:nvSpPr>
              <p:cNvPr id="64531" name="Rectangle 42"/>
              <p:cNvSpPr>
                <a:spLocks noChangeArrowheads="1"/>
              </p:cNvSpPr>
              <p:nvPr/>
            </p:nvSpPr>
            <p:spPr bwMode="auto">
              <a:xfrm>
                <a:off x="1111" y="2478"/>
                <a:ext cx="182" cy="18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32" name="Rectangle 43"/>
              <p:cNvSpPr>
                <a:spLocks noChangeArrowheads="1"/>
              </p:cNvSpPr>
              <p:nvPr/>
            </p:nvSpPr>
            <p:spPr bwMode="auto">
              <a:xfrm>
                <a:off x="930" y="2478"/>
                <a:ext cx="182" cy="181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33" name="Rectangle 44"/>
              <p:cNvSpPr>
                <a:spLocks noChangeArrowheads="1"/>
              </p:cNvSpPr>
              <p:nvPr/>
            </p:nvSpPr>
            <p:spPr bwMode="auto">
              <a:xfrm>
                <a:off x="1292" y="2659"/>
                <a:ext cx="182" cy="181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4534" name="Rectangle 45"/>
              <p:cNvSpPr>
                <a:spLocks noChangeArrowheads="1"/>
              </p:cNvSpPr>
              <p:nvPr/>
            </p:nvSpPr>
            <p:spPr bwMode="auto">
              <a:xfrm>
                <a:off x="930" y="2659"/>
                <a:ext cx="182" cy="181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35" name="Rectangle 46"/>
              <p:cNvSpPr>
                <a:spLocks noChangeArrowheads="1"/>
              </p:cNvSpPr>
              <p:nvPr/>
            </p:nvSpPr>
            <p:spPr bwMode="auto">
              <a:xfrm>
                <a:off x="930" y="2840"/>
                <a:ext cx="182" cy="181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36" name="Rectangle 47"/>
              <p:cNvSpPr>
                <a:spLocks noChangeArrowheads="1"/>
              </p:cNvSpPr>
              <p:nvPr/>
            </p:nvSpPr>
            <p:spPr bwMode="auto">
              <a:xfrm>
                <a:off x="1292" y="2478"/>
                <a:ext cx="182" cy="181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37" name="Rectangle 48"/>
              <p:cNvSpPr>
                <a:spLocks noChangeArrowheads="1"/>
              </p:cNvSpPr>
              <p:nvPr/>
            </p:nvSpPr>
            <p:spPr bwMode="auto">
              <a:xfrm>
                <a:off x="1111" y="2659"/>
                <a:ext cx="182" cy="181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38" name="Rectangle 49"/>
              <p:cNvSpPr>
                <a:spLocks noChangeArrowheads="1"/>
              </p:cNvSpPr>
              <p:nvPr/>
            </p:nvSpPr>
            <p:spPr bwMode="auto">
              <a:xfrm>
                <a:off x="1112" y="2841"/>
                <a:ext cx="182" cy="181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39" name="Rectangle 50"/>
              <p:cNvSpPr>
                <a:spLocks noChangeArrowheads="1"/>
              </p:cNvSpPr>
              <p:nvPr/>
            </p:nvSpPr>
            <p:spPr bwMode="auto">
              <a:xfrm>
                <a:off x="1293" y="2841"/>
                <a:ext cx="182" cy="181"/>
              </a:xfrm>
              <a:prstGeom prst="rect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4522" name="Rectangle 56"/>
            <p:cNvSpPr>
              <a:spLocks noChangeArrowheads="1"/>
            </p:cNvSpPr>
            <p:nvPr/>
          </p:nvSpPr>
          <p:spPr bwMode="auto">
            <a:xfrm>
              <a:off x="1138" y="3403"/>
              <a:ext cx="45" cy="4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523" name="Line 57"/>
            <p:cNvSpPr>
              <a:spLocks noChangeShapeType="1"/>
            </p:cNvSpPr>
            <p:nvPr/>
          </p:nvSpPr>
          <p:spPr bwMode="auto">
            <a:xfrm>
              <a:off x="1156" y="3186"/>
              <a:ext cx="0" cy="1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4" name="Line 58"/>
            <p:cNvSpPr>
              <a:spLocks noChangeShapeType="1"/>
            </p:cNvSpPr>
            <p:nvPr/>
          </p:nvSpPr>
          <p:spPr bwMode="auto">
            <a:xfrm>
              <a:off x="1157" y="3538"/>
              <a:ext cx="0" cy="1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5" name="Line 59"/>
            <p:cNvSpPr>
              <a:spLocks noChangeShapeType="1"/>
            </p:cNvSpPr>
            <p:nvPr/>
          </p:nvSpPr>
          <p:spPr bwMode="auto">
            <a:xfrm>
              <a:off x="1274" y="3430"/>
              <a:ext cx="136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6" name="Line 60"/>
            <p:cNvSpPr>
              <a:spLocks noChangeShapeType="1"/>
            </p:cNvSpPr>
            <p:nvPr/>
          </p:nvSpPr>
          <p:spPr bwMode="auto">
            <a:xfrm>
              <a:off x="903" y="3430"/>
              <a:ext cx="136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7" name="Line 62"/>
            <p:cNvSpPr>
              <a:spLocks noChangeShapeType="1"/>
            </p:cNvSpPr>
            <p:nvPr/>
          </p:nvSpPr>
          <p:spPr bwMode="auto">
            <a:xfrm flipH="1" flipV="1">
              <a:off x="939" y="3221"/>
              <a:ext cx="91" cy="9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8" name="Line 63"/>
            <p:cNvSpPr>
              <a:spLocks noChangeShapeType="1"/>
            </p:cNvSpPr>
            <p:nvPr/>
          </p:nvSpPr>
          <p:spPr bwMode="auto">
            <a:xfrm flipH="1" flipV="1">
              <a:off x="1274" y="3549"/>
              <a:ext cx="91" cy="9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29" name="Line 64"/>
            <p:cNvSpPr>
              <a:spLocks noChangeShapeType="1"/>
            </p:cNvSpPr>
            <p:nvPr/>
          </p:nvSpPr>
          <p:spPr bwMode="auto">
            <a:xfrm flipV="1">
              <a:off x="1292" y="3203"/>
              <a:ext cx="91" cy="9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0" name="Line 65"/>
            <p:cNvSpPr>
              <a:spLocks noChangeShapeType="1"/>
            </p:cNvSpPr>
            <p:nvPr/>
          </p:nvSpPr>
          <p:spPr bwMode="auto">
            <a:xfrm flipV="1">
              <a:off x="942" y="3546"/>
              <a:ext cx="91" cy="9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0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 autoUpdateAnimBg="0"/>
      <p:bldP spid="210995" grpId="0" animBg="1"/>
      <p:bldP spid="21099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图像旋转的效果示例</a:t>
            </a:r>
            <a:endParaRPr lang="zh-CN" altLang="en-US" dirty="0"/>
          </a:p>
        </p:txBody>
      </p:sp>
      <p:pic>
        <p:nvPicPr>
          <p:cNvPr id="196613" name="Picture 5" descr="peppers2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38400"/>
            <a:ext cx="259873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4" name="AutoShape 6"/>
          <p:cNvSpPr>
            <a:spLocks noChangeArrowheads="1"/>
          </p:cNvSpPr>
          <p:nvPr/>
        </p:nvSpPr>
        <p:spPr bwMode="auto">
          <a:xfrm>
            <a:off x="3962400" y="35052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96615" name="Picture 7" descr="图8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81200"/>
            <a:ext cx="3678238" cy="3678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4" descr="图8">
            <a:hlinkClick r:id="rId2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-242888"/>
            <a:ext cx="7416800" cy="7416801"/>
          </a:xfr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79227"/>
            <a:ext cx="77724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图像旋转后处理</a:t>
            </a:r>
            <a:br>
              <a:rPr lang="zh-CN" altLang="en-US" sz="4900" dirty="0" smtClean="0"/>
            </a:br>
            <a:r>
              <a:rPr lang="zh-CN" altLang="en-US" dirty="0" smtClean="0"/>
              <a:t>                                   </a:t>
            </a:r>
            <a:r>
              <a:rPr lang="en-US" altLang="zh-CN" dirty="0" smtClean="0"/>
              <a:t>——</a:t>
            </a:r>
            <a:r>
              <a:rPr lang="zh-CN" altLang="en-US" sz="3600" b="0" dirty="0" smtClean="0"/>
              <a:t>解决问题的思路</a:t>
            </a:r>
            <a:endParaRPr lang="zh-CN" altLang="en-US" sz="3600" b="0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772816"/>
            <a:ext cx="4968552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出现问题的核心是</a:t>
            </a:r>
            <a:r>
              <a:rPr lang="zh-CN" altLang="en-US" b="1" dirty="0" smtClean="0">
                <a:solidFill>
                  <a:srgbClr val="0000FF"/>
                </a:solidFill>
              </a:rPr>
              <a:t>像素之间的连接是不连续的</a:t>
            </a:r>
            <a:r>
              <a:rPr lang="zh-CN" altLang="en-US" dirty="0" smtClean="0"/>
              <a:t>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相邻像素的角度</a:t>
            </a:r>
            <a:r>
              <a:rPr lang="zh-CN" altLang="en-US" dirty="0"/>
              <a:t>是无法改变的，所以只能通过增加分辨率的方法来从整体</a:t>
            </a:r>
            <a:r>
              <a:rPr lang="zh-CN" altLang="en-US" dirty="0" smtClean="0"/>
              <a:t>上解决这个问题。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采用某种填补方法来</a:t>
            </a:r>
            <a:r>
              <a:rPr lang="zh-CN" altLang="en-US" b="1" dirty="0" smtClean="0">
                <a:solidFill>
                  <a:srgbClr val="0000FF"/>
                </a:solidFill>
              </a:rPr>
              <a:t>填充空洞</a:t>
            </a:r>
            <a:r>
              <a:rPr lang="zh-CN" altLang="en-US" dirty="0" smtClean="0"/>
              <a:t>。</a:t>
            </a:r>
          </a:p>
        </p:txBody>
      </p:sp>
      <p:grpSp>
        <p:nvGrpSpPr>
          <p:cNvPr id="500790" name="Group 54"/>
          <p:cNvGrpSpPr>
            <a:grpSpLocks/>
          </p:cNvGrpSpPr>
          <p:nvPr/>
        </p:nvGrpSpPr>
        <p:grpSpPr bwMode="auto">
          <a:xfrm>
            <a:off x="5724525" y="2852738"/>
            <a:ext cx="2879725" cy="2879725"/>
            <a:chOff x="3651" y="2432"/>
            <a:chExt cx="727" cy="726"/>
          </a:xfrm>
        </p:grpSpPr>
        <p:grpSp>
          <p:nvGrpSpPr>
            <p:cNvPr id="65542" name="Group 55"/>
            <p:cNvGrpSpPr>
              <a:grpSpLocks/>
            </p:cNvGrpSpPr>
            <p:nvPr/>
          </p:nvGrpSpPr>
          <p:grpSpPr bwMode="auto">
            <a:xfrm>
              <a:off x="3651" y="2432"/>
              <a:ext cx="727" cy="726"/>
              <a:chOff x="3515" y="2296"/>
              <a:chExt cx="727" cy="726"/>
            </a:xfrm>
          </p:grpSpPr>
          <p:sp>
            <p:nvSpPr>
              <p:cNvPr id="65552" name="Rectangle 56"/>
              <p:cNvSpPr>
                <a:spLocks noChangeArrowheads="1"/>
              </p:cNvSpPr>
              <p:nvPr/>
            </p:nvSpPr>
            <p:spPr bwMode="auto">
              <a:xfrm>
                <a:off x="3696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53" name="Rectangle 57"/>
              <p:cNvSpPr>
                <a:spLocks noChangeArrowheads="1"/>
              </p:cNvSpPr>
              <p:nvPr/>
            </p:nvSpPr>
            <p:spPr bwMode="auto">
              <a:xfrm>
                <a:off x="3515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54" name="Rectangle 58"/>
              <p:cNvSpPr>
                <a:spLocks noChangeArrowheads="1"/>
              </p:cNvSpPr>
              <p:nvPr/>
            </p:nvSpPr>
            <p:spPr bwMode="auto">
              <a:xfrm>
                <a:off x="3877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5555" name="Rectangle 59"/>
              <p:cNvSpPr>
                <a:spLocks noChangeArrowheads="1"/>
              </p:cNvSpPr>
              <p:nvPr/>
            </p:nvSpPr>
            <p:spPr bwMode="auto">
              <a:xfrm>
                <a:off x="3515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56" name="Rectangle 60"/>
              <p:cNvSpPr>
                <a:spLocks noChangeArrowheads="1"/>
              </p:cNvSpPr>
              <p:nvPr/>
            </p:nvSpPr>
            <p:spPr bwMode="auto">
              <a:xfrm>
                <a:off x="3515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57" name="Rectangle 61"/>
              <p:cNvSpPr>
                <a:spLocks noChangeArrowheads="1"/>
              </p:cNvSpPr>
              <p:nvPr/>
            </p:nvSpPr>
            <p:spPr bwMode="auto">
              <a:xfrm>
                <a:off x="3878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58" name="Rectangle 62"/>
              <p:cNvSpPr>
                <a:spLocks noChangeArrowheads="1"/>
              </p:cNvSpPr>
              <p:nvPr/>
            </p:nvSpPr>
            <p:spPr bwMode="auto">
              <a:xfrm>
                <a:off x="3696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59" name="Rectangle 63"/>
              <p:cNvSpPr>
                <a:spLocks noChangeArrowheads="1"/>
              </p:cNvSpPr>
              <p:nvPr/>
            </p:nvSpPr>
            <p:spPr bwMode="auto">
              <a:xfrm>
                <a:off x="3697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60" name="Rectangle 64"/>
              <p:cNvSpPr>
                <a:spLocks noChangeArrowheads="1"/>
              </p:cNvSpPr>
              <p:nvPr/>
            </p:nvSpPr>
            <p:spPr bwMode="auto">
              <a:xfrm>
                <a:off x="3878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61" name="Rectangle 65"/>
              <p:cNvSpPr>
                <a:spLocks noChangeArrowheads="1"/>
              </p:cNvSpPr>
              <p:nvPr/>
            </p:nvSpPr>
            <p:spPr bwMode="auto">
              <a:xfrm>
                <a:off x="3515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62" name="Rectangle 66"/>
              <p:cNvSpPr>
                <a:spLocks noChangeArrowheads="1"/>
              </p:cNvSpPr>
              <p:nvPr/>
            </p:nvSpPr>
            <p:spPr bwMode="auto">
              <a:xfrm>
                <a:off x="3697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63" name="Rectangle 67"/>
              <p:cNvSpPr>
                <a:spLocks noChangeArrowheads="1"/>
              </p:cNvSpPr>
              <p:nvPr/>
            </p:nvSpPr>
            <p:spPr bwMode="auto">
              <a:xfrm>
                <a:off x="3878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64" name="Rectangle 68"/>
              <p:cNvSpPr>
                <a:spLocks noChangeArrowheads="1"/>
              </p:cNvSpPr>
              <p:nvPr/>
            </p:nvSpPr>
            <p:spPr bwMode="auto">
              <a:xfrm>
                <a:off x="4060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65" name="Rectangle 69"/>
              <p:cNvSpPr>
                <a:spLocks noChangeArrowheads="1"/>
              </p:cNvSpPr>
              <p:nvPr/>
            </p:nvSpPr>
            <p:spPr bwMode="auto">
              <a:xfrm>
                <a:off x="4060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66" name="Rectangle 70"/>
              <p:cNvSpPr>
                <a:spLocks noChangeArrowheads="1"/>
              </p:cNvSpPr>
              <p:nvPr/>
            </p:nvSpPr>
            <p:spPr bwMode="auto">
              <a:xfrm>
                <a:off x="4060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67" name="Rectangle 71"/>
              <p:cNvSpPr>
                <a:spLocks noChangeArrowheads="1"/>
              </p:cNvSpPr>
              <p:nvPr/>
            </p:nvSpPr>
            <p:spPr bwMode="auto">
              <a:xfrm>
                <a:off x="4059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5543" name="Rectangle 72"/>
            <p:cNvSpPr>
              <a:spLocks noChangeArrowheads="1"/>
            </p:cNvSpPr>
            <p:nvPr/>
          </p:nvSpPr>
          <p:spPr bwMode="auto">
            <a:xfrm>
              <a:off x="3832" y="2614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544" name="Rectangle 73"/>
            <p:cNvSpPr>
              <a:spLocks noChangeArrowheads="1"/>
            </p:cNvSpPr>
            <p:nvPr/>
          </p:nvSpPr>
          <p:spPr bwMode="auto">
            <a:xfrm>
              <a:off x="3651" y="2614"/>
              <a:ext cx="182" cy="18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545" name="Rectangle 74"/>
            <p:cNvSpPr>
              <a:spLocks noChangeArrowheads="1"/>
            </p:cNvSpPr>
            <p:nvPr/>
          </p:nvSpPr>
          <p:spPr bwMode="auto">
            <a:xfrm>
              <a:off x="4195" y="2614"/>
              <a:ext cx="182" cy="181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5546" name="Rectangle 75"/>
            <p:cNvSpPr>
              <a:spLocks noChangeArrowheads="1"/>
            </p:cNvSpPr>
            <p:nvPr/>
          </p:nvSpPr>
          <p:spPr bwMode="auto">
            <a:xfrm>
              <a:off x="3832" y="2976"/>
              <a:ext cx="182" cy="181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547" name="Rectangle 76"/>
            <p:cNvSpPr>
              <a:spLocks noChangeArrowheads="1"/>
            </p:cNvSpPr>
            <p:nvPr/>
          </p:nvSpPr>
          <p:spPr bwMode="auto">
            <a:xfrm>
              <a:off x="4014" y="2432"/>
              <a:ext cx="182" cy="18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548" name="Rectangle 77"/>
            <p:cNvSpPr>
              <a:spLocks noChangeArrowheads="1"/>
            </p:cNvSpPr>
            <p:nvPr/>
          </p:nvSpPr>
          <p:spPr bwMode="auto">
            <a:xfrm>
              <a:off x="4014" y="2795"/>
              <a:ext cx="182" cy="18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549" name="Rectangle 78"/>
            <p:cNvSpPr>
              <a:spLocks noChangeArrowheads="1"/>
            </p:cNvSpPr>
            <p:nvPr/>
          </p:nvSpPr>
          <p:spPr bwMode="auto">
            <a:xfrm>
              <a:off x="4014" y="2976"/>
              <a:ext cx="182" cy="181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550" name="Rectangle 79"/>
            <p:cNvSpPr>
              <a:spLocks noChangeArrowheads="1"/>
            </p:cNvSpPr>
            <p:nvPr/>
          </p:nvSpPr>
          <p:spPr bwMode="auto">
            <a:xfrm>
              <a:off x="4195" y="2795"/>
              <a:ext cx="182" cy="181"/>
            </a:xfrm>
            <a:prstGeom prst="rect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5551" name="Rectangle 80"/>
            <p:cNvSpPr>
              <a:spLocks noChangeArrowheads="1"/>
            </p:cNvSpPr>
            <p:nvPr/>
          </p:nvSpPr>
          <p:spPr bwMode="auto">
            <a:xfrm>
              <a:off x="3832" y="2795"/>
              <a:ext cx="182" cy="181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00817" name="Rectangle 81"/>
          <p:cNvSpPr>
            <a:spLocks noChangeArrowheads="1"/>
          </p:cNvSpPr>
          <p:nvPr/>
        </p:nvSpPr>
        <p:spPr bwMode="auto">
          <a:xfrm>
            <a:off x="7158038" y="3573463"/>
            <a:ext cx="720725" cy="719137"/>
          </a:xfrm>
          <a:prstGeom prst="rect">
            <a:avLst/>
          </a:prstGeom>
          <a:solidFill>
            <a:srgbClr val="00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500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500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39" grpId="0" build="p" autoUpdateAnimBg="0"/>
      <p:bldP spid="5008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图像的形状变换应用</a:t>
            </a:r>
            <a:br>
              <a:rPr lang="zh-CN" altLang="en-US" sz="4900" dirty="0" smtClean="0"/>
            </a:b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—— </a:t>
            </a:r>
            <a:r>
              <a:rPr lang="zh-CN" altLang="en-US" sz="3600" b="0" dirty="0" smtClean="0"/>
              <a:t>目标物识别</a:t>
            </a:r>
            <a:endParaRPr lang="zh-CN" altLang="en-US" sz="3600" b="0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0928" y="1600200"/>
            <a:ext cx="3238500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如图所示</a:t>
            </a:r>
            <a:r>
              <a:rPr lang="en-US" altLang="zh-CN" dirty="0" smtClean="0"/>
              <a:t>,</a:t>
            </a:r>
            <a:r>
              <a:rPr lang="zh-CN" altLang="en-US" dirty="0" smtClean="0"/>
              <a:t>要判别图中的某个果子</a:t>
            </a:r>
            <a:r>
              <a:rPr lang="zh-CN" altLang="en-US" b="1" dirty="0" smtClean="0">
                <a:solidFill>
                  <a:srgbClr val="0000FF"/>
                </a:solidFill>
              </a:rPr>
              <a:t>是苹果还是李子</a:t>
            </a:r>
            <a:r>
              <a:rPr lang="en-US" altLang="zh-CN" dirty="0" smtClean="0"/>
              <a:t>,</a:t>
            </a:r>
            <a:r>
              <a:rPr lang="zh-CN" altLang="en-US" dirty="0" smtClean="0"/>
              <a:t>要将该图像进行</a:t>
            </a:r>
            <a:r>
              <a:rPr lang="zh-CN" altLang="en-US" b="1" dirty="0" smtClean="0">
                <a:solidFill>
                  <a:srgbClr val="0000FF"/>
                </a:solidFill>
              </a:rPr>
              <a:t>放大</a:t>
            </a:r>
            <a:r>
              <a:rPr lang="zh-CN" altLang="en-US" dirty="0" smtClean="0"/>
              <a:t>或者是</a:t>
            </a:r>
            <a:r>
              <a:rPr lang="zh-CN" altLang="en-US" b="1" dirty="0" smtClean="0">
                <a:solidFill>
                  <a:srgbClr val="0000FF"/>
                </a:solidFill>
              </a:rPr>
              <a:t>缩小</a:t>
            </a:r>
            <a:r>
              <a:rPr lang="en-US" altLang="zh-CN" b="1" dirty="0" smtClean="0">
                <a:solidFill>
                  <a:srgbClr val="0000FF"/>
                </a:solidFill>
              </a:rPr>
              <a:t>,</a:t>
            </a:r>
            <a:r>
              <a:rPr lang="zh-CN" altLang="en-US" dirty="0" smtClean="0"/>
              <a:t>才能够进行正确的</a:t>
            </a:r>
            <a:r>
              <a:rPr lang="zh-CN" altLang="en-US" b="1" dirty="0" smtClean="0">
                <a:solidFill>
                  <a:srgbClr val="0000FF"/>
                </a:solidFill>
              </a:rPr>
              <a:t>比较</a:t>
            </a:r>
            <a:r>
              <a:rPr lang="zh-CN" altLang="en-US" dirty="0" smtClean="0"/>
              <a:t>与识别。</a:t>
            </a:r>
          </a:p>
        </p:txBody>
      </p:sp>
      <p:pic>
        <p:nvPicPr>
          <p:cNvPr id="476166" name="Picture 6" descr="DSCN0409(295)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3550" y="2627313"/>
            <a:ext cx="3095625" cy="2314575"/>
          </a:xfrm>
        </p:spPr>
      </p:pic>
      <p:pic>
        <p:nvPicPr>
          <p:cNvPr id="476164" name="Picture 4" descr="DSCN05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559" y="1676401"/>
            <a:ext cx="309721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6168" name="Picture 8" descr="li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68863"/>
            <a:ext cx="8636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6179" name="Rectangle 19"/>
          <p:cNvSpPr>
            <a:spLocks noChangeArrowheads="1"/>
          </p:cNvSpPr>
          <p:nvPr/>
        </p:nvSpPr>
        <p:spPr bwMode="auto">
          <a:xfrm>
            <a:off x="6227763" y="4221163"/>
            <a:ext cx="720725" cy="792162"/>
          </a:xfrm>
          <a:prstGeom prst="rect">
            <a:avLst/>
          </a:prstGeom>
          <a:noFill/>
          <a:ln w="28575">
            <a:solidFill>
              <a:srgbClr val="FF5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476176" name="Picture 16" descr="li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876925"/>
            <a:ext cx="8636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6186" name="Line 26"/>
          <p:cNvSpPr>
            <a:spLocks noChangeShapeType="1"/>
          </p:cNvSpPr>
          <p:nvPr/>
        </p:nvSpPr>
        <p:spPr bwMode="auto">
          <a:xfrm flipH="1">
            <a:off x="5435600" y="4724400"/>
            <a:ext cx="792163" cy="433388"/>
          </a:xfrm>
          <a:prstGeom prst="line">
            <a:avLst/>
          </a:prstGeom>
          <a:noFill/>
          <a:ln w="28575">
            <a:solidFill>
              <a:srgbClr val="FF505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6187" name="Line 27"/>
          <p:cNvSpPr>
            <a:spLocks noChangeShapeType="1"/>
          </p:cNvSpPr>
          <p:nvPr/>
        </p:nvSpPr>
        <p:spPr bwMode="auto">
          <a:xfrm flipH="1">
            <a:off x="5435600" y="4797425"/>
            <a:ext cx="792163" cy="1295400"/>
          </a:xfrm>
          <a:prstGeom prst="line">
            <a:avLst/>
          </a:prstGeom>
          <a:noFill/>
          <a:ln w="28575">
            <a:solidFill>
              <a:srgbClr val="FF505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76199" name="Group 39"/>
          <p:cNvGrpSpPr>
            <a:grpSpLocks/>
          </p:cNvGrpSpPr>
          <p:nvPr/>
        </p:nvGrpSpPr>
        <p:grpSpPr bwMode="auto">
          <a:xfrm>
            <a:off x="2051050" y="4941888"/>
            <a:ext cx="1582738" cy="719137"/>
            <a:chOff x="1247" y="3113"/>
            <a:chExt cx="997" cy="453"/>
          </a:xfrm>
        </p:grpSpPr>
        <p:grpSp>
          <p:nvGrpSpPr>
            <p:cNvPr id="18454" name="Group 25"/>
            <p:cNvGrpSpPr>
              <a:grpSpLocks/>
            </p:cNvGrpSpPr>
            <p:nvPr/>
          </p:nvGrpSpPr>
          <p:grpSpPr bwMode="auto">
            <a:xfrm>
              <a:off x="1247" y="3113"/>
              <a:ext cx="453" cy="453"/>
              <a:chOff x="1338" y="2750"/>
              <a:chExt cx="453" cy="453"/>
            </a:xfrm>
          </p:grpSpPr>
          <p:sp>
            <p:nvSpPr>
              <p:cNvPr id="18458" name="Rectangle 23"/>
              <p:cNvSpPr>
                <a:spLocks noChangeArrowheads="1"/>
              </p:cNvSpPr>
              <p:nvPr/>
            </p:nvSpPr>
            <p:spPr bwMode="auto">
              <a:xfrm>
                <a:off x="1338" y="2750"/>
                <a:ext cx="453" cy="453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pic>
            <p:nvPicPr>
              <p:cNvPr id="18459" name="Picture 10" descr="pin0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3" y="2795"/>
                <a:ext cx="355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455" name="Group 34"/>
            <p:cNvGrpSpPr>
              <a:grpSpLocks/>
            </p:cNvGrpSpPr>
            <p:nvPr/>
          </p:nvGrpSpPr>
          <p:grpSpPr bwMode="auto">
            <a:xfrm>
              <a:off x="1791" y="3113"/>
              <a:ext cx="453" cy="453"/>
              <a:chOff x="839" y="3339"/>
              <a:chExt cx="453" cy="453"/>
            </a:xfrm>
          </p:grpSpPr>
          <p:sp>
            <p:nvSpPr>
              <p:cNvPr id="18456" name="Rectangle 22"/>
              <p:cNvSpPr>
                <a:spLocks noChangeArrowheads="1"/>
              </p:cNvSpPr>
              <p:nvPr/>
            </p:nvSpPr>
            <p:spPr bwMode="auto">
              <a:xfrm>
                <a:off x="839" y="3339"/>
                <a:ext cx="453" cy="453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pic>
            <p:nvPicPr>
              <p:cNvPr id="18457" name="Picture 30" descr="li0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" y="3400"/>
                <a:ext cx="363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76200" name="Group 40"/>
          <p:cNvGrpSpPr>
            <a:grpSpLocks/>
          </p:cNvGrpSpPr>
          <p:nvPr/>
        </p:nvGrpSpPr>
        <p:grpSpPr bwMode="auto">
          <a:xfrm>
            <a:off x="2051050" y="5949950"/>
            <a:ext cx="1584325" cy="720725"/>
            <a:chOff x="1247" y="3748"/>
            <a:chExt cx="998" cy="454"/>
          </a:xfrm>
        </p:grpSpPr>
        <p:grpSp>
          <p:nvGrpSpPr>
            <p:cNvPr id="18448" name="Group 21"/>
            <p:cNvGrpSpPr>
              <a:grpSpLocks/>
            </p:cNvGrpSpPr>
            <p:nvPr/>
          </p:nvGrpSpPr>
          <p:grpSpPr bwMode="auto">
            <a:xfrm>
              <a:off x="1247" y="3748"/>
              <a:ext cx="454" cy="454"/>
              <a:chOff x="2245" y="3702"/>
              <a:chExt cx="454" cy="454"/>
            </a:xfrm>
          </p:grpSpPr>
          <p:sp>
            <p:nvSpPr>
              <p:cNvPr id="18452" name="Rectangle 20"/>
              <p:cNvSpPr>
                <a:spLocks noChangeArrowheads="1"/>
              </p:cNvSpPr>
              <p:nvPr/>
            </p:nvSpPr>
            <p:spPr bwMode="auto">
              <a:xfrm>
                <a:off x="2245" y="3702"/>
                <a:ext cx="454" cy="454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pic>
            <p:nvPicPr>
              <p:cNvPr id="18453" name="Picture 13" descr="li0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5" y="3820"/>
                <a:ext cx="206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449" name="Group 36"/>
            <p:cNvGrpSpPr>
              <a:grpSpLocks/>
            </p:cNvGrpSpPr>
            <p:nvPr/>
          </p:nvGrpSpPr>
          <p:grpSpPr bwMode="auto">
            <a:xfrm>
              <a:off x="1791" y="3748"/>
              <a:ext cx="454" cy="453"/>
              <a:chOff x="1292" y="3793"/>
              <a:chExt cx="454" cy="453"/>
            </a:xfrm>
          </p:grpSpPr>
          <p:sp>
            <p:nvSpPr>
              <p:cNvPr id="18450" name="Rectangle 35"/>
              <p:cNvSpPr>
                <a:spLocks noChangeArrowheads="1"/>
              </p:cNvSpPr>
              <p:nvPr/>
            </p:nvSpPr>
            <p:spPr bwMode="auto">
              <a:xfrm>
                <a:off x="1292" y="3793"/>
                <a:ext cx="454" cy="453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pic>
            <p:nvPicPr>
              <p:cNvPr id="18451" name="Picture 33" descr="li01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5" y="3901"/>
                <a:ext cx="244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76197" name="AutoShape 37"/>
          <p:cNvSpPr>
            <a:spLocks noChangeArrowheads="1"/>
          </p:cNvSpPr>
          <p:nvPr/>
        </p:nvSpPr>
        <p:spPr bwMode="auto">
          <a:xfrm>
            <a:off x="3924300" y="5300663"/>
            <a:ext cx="360363" cy="73025"/>
          </a:xfrm>
          <a:prstGeom prst="leftArrow">
            <a:avLst>
              <a:gd name="adj1" fmla="val 50000"/>
              <a:gd name="adj2" fmla="val 123370"/>
            </a:avLst>
          </a:prstGeom>
          <a:solidFill>
            <a:srgbClr val="6600FF"/>
          </a:solidFill>
          <a:ln w="9525">
            <a:solidFill>
              <a:srgbClr val="FF5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76198" name="AutoShape 38"/>
          <p:cNvSpPr>
            <a:spLocks noChangeArrowheads="1"/>
          </p:cNvSpPr>
          <p:nvPr/>
        </p:nvSpPr>
        <p:spPr bwMode="auto">
          <a:xfrm>
            <a:off x="3851275" y="6237288"/>
            <a:ext cx="360363" cy="73025"/>
          </a:xfrm>
          <a:prstGeom prst="leftArrow">
            <a:avLst>
              <a:gd name="adj1" fmla="val 50000"/>
              <a:gd name="adj2" fmla="val 123370"/>
            </a:avLst>
          </a:prstGeom>
          <a:solidFill>
            <a:srgbClr val="6600FF"/>
          </a:solidFill>
          <a:ln w="9525">
            <a:solidFill>
              <a:srgbClr val="FF5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7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7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7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7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7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3" grpId="0" build="p"/>
      <p:bldP spid="476179" grpId="0" animBg="1"/>
      <p:bldP spid="476186" grpId="0" animBg="1"/>
      <p:bldP spid="476187" grpId="0" animBg="1"/>
      <p:bldP spid="476197" grpId="0" animBg="1"/>
      <p:bldP spid="47619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图像旋转的后处理</a:t>
            </a:r>
            <a:br>
              <a:rPr lang="zh-CN" altLang="en-US" dirty="0" smtClean="0"/>
            </a:br>
            <a:r>
              <a:rPr lang="zh-CN" altLang="en-US" dirty="0" smtClean="0"/>
              <a:t>     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/>
              <a:t>搜索</a:t>
            </a:r>
            <a:r>
              <a:rPr lang="zh-CN" altLang="en-US" sz="3200" b="0" dirty="0" smtClean="0"/>
              <a:t>范围</a:t>
            </a:r>
            <a:endParaRPr lang="zh-CN" altLang="en-US" sz="3200" b="0" dirty="0"/>
          </a:p>
        </p:txBody>
      </p:sp>
      <p:sp>
        <p:nvSpPr>
          <p:cNvPr id="211971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1846263"/>
            <a:ext cx="7754565" cy="40227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最简单的方法是</a:t>
            </a:r>
            <a:r>
              <a:rPr lang="zh-CN" altLang="en-US" b="1" dirty="0" smtClean="0">
                <a:solidFill>
                  <a:srgbClr val="0000FF"/>
                </a:solidFill>
              </a:rPr>
              <a:t>行插值</a:t>
            </a:r>
            <a:r>
              <a:rPr lang="zh-CN" altLang="en-US" dirty="0" smtClean="0"/>
              <a:t>（列插值）方法。</a:t>
            </a:r>
          </a:p>
        </p:txBody>
      </p:sp>
      <p:grpSp>
        <p:nvGrpSpPr>
          <p:cNvPr id="211972" name="Group 4"/>
          <p:cNvGrpSpPr>
            <a:grpSpLocks/>
          </p:cNvGrpSpPr>
          <p:nvPr/>
        </p:nvGrpSpPr>
        <p:grpSpPr bwMode="auto">
          <a:xfrm>
            <a:off x="6372349" y="4005263"/>
            <a:ext cx="1746250" cy="1752600"/>
            <a:chOff x="3651" y="2432"/>
            <a:chExt cx="727" cy="726"/>
          </a:xfrm>
        </p:grpSpPr>
        <p:grpSp>
          <p:nvGrpSpPr>
            <p:cNvPr id="66575" name="Group 5"/>
            <p:cNvGrpSpPr>
              <a:grpSpLocks/>
            </p:cNvGrpSpPr>
            <p:nvPr/>
          </p:nvGrpSpPr>
          <p:grpSpPr bwMode="auto">
            <a:xfrm>
              <a:off x="3651" y="2432"/>
              <a:ext cx="727" cy="726"/>
              <a:chOff x="3515" y="2296"/>
              <a:chExt cx="727" cy="726"/>
            </a:xfrm>
          </p:grpSpPr>
          <p:sp>
            <p:nvSpPr>
              <p:cNvPr id="66585" name="Rectangle 6"/>
              <p:cNvSpPr>
                <a:spLocks noChangeArrowheads="1"/>
              </p:cNvSpPr>
              <p:nvPr/>
            </p:nvSpPr>
            <p:spPr bwMode="auto">
              <a:xfrm>
                <a:off x="3696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86" name="Rectangle 7"/>
              <p:cNvSpPr>
                <a:spLocks noChangeArrowheads="1"/>
              </p:cNvSpPr>
              <p:nvPr/>
            </p:nvSpPr>
            <p:spPr bwMode="auto">
              <a:xfrm>
                <a:off x="3515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87" name="Rectangle 8"/>
              <p:cNvSpPr>
                <a:spLocks noChangeArrowheads="1"/>
              </p:cNvSpPr>
              <p:nvPr/>
            </p:nvSpPr>
            <p:spPr bwMode="auto">
              <a:xfrm>
                <a:off x="3877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32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6588" name="Rectangle 9"/>
              <p:cNvSpPr>
                <a:spLocks noChangeArrowheads="1"/>
              </p:cNvSpPr>
              <p:nvPr/>
            </p:nvSpPr>
            <p:spPr bwMode="auto">
              <a:xfrm>
                <a:off x="3515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89" name="Rectangle 10"/>
              <p:cNvSpPr>
                <a:spLocks noChangeArrowheads="1"/>
              </p:cNvSpPr>
              <p:nvPr/>
            </p:nvSpPr>
            <p:spPr bwMode="auto">
              <a:xfrm>
                <a:off x="3515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0" name="Rectangle 11"/>
              <p:cNvSpPr>
                <a:spLocks noChangeArrowheads="1"/>
              </p:cNvSpPr>
              <p:nvPr/>
            </p:nvSpPr>
            <p:spPr bwMode="auto">
              <a:xfrm>
                <a:off x="3878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1" name="Rectangle 12"/>
              <p:cNvSpPr>
                <a:spLocks noChangeArrowheads="1"/>
              </p:cNvSpPr>
              <p:nvPr/>
            </p:nvSpPr>
            <p:spPr bwMode="auto">
              <a:xfrm>
                <a:off x="3696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2" name="Rectangle 13"/>
              <p:cNvSpPr>
                <a:spLocks noChangeArrowheads="1"/>
              </p:cNvSpPr>
              <p:nvPr/>
            </p:nvSpPr>
            <p:spPr bwMode="auto">
              <a:xfrm>
                <a:off x="3697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3" name="Rectangle 14"/>
              <p:cNvSpPr>
                <a:spLocks noChangeArrowheads="1"/>
              </p:cNvSpPr>
              <p:nvPr/>
            </p:nvSpPr>
            <p:spPr bwMode="auto">
              <a:xfrm>
                <a:off x="3878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4" name="Rectangle 15"/>
              <p:cNvSpPr>
                <a:spLocks noChangeArrowheads="1"/>
              </p:cNvSpPr>
              <p:nvPr/>
            </p:nvSpPr>
            <p:spPr bwMode="auto">
              <a:xfrm>
                <a:off x="3515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5" name="Rectangle 16"/>
              <p:cNvSpPr>
                <a:spLocks noChangeArrowheads="1"/>
              </p:cNvSpPr>
              <p:nvPr/>
            </p:nvSpPr>
            <p:spPr bwMode="auto">
              <a:xfrm>
                <a:off x="3697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6" name="Rectangle 17"/>
              <p:cNvSpPr>
                <a:spLocks noChangeArrowheads="1"/>
              </p:cNvSpPr>
              <p:nvPr/>
            </p:nvSpPr>
            <p:spPr bwMode="auto">
              <a:xfrm>
                <a:off x="3878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7" name="Rectangle 18"/>
              <p:cNvSpPr>
                <a:spLocks noChangeArrowheads="1"/>
              </p:cNvSpPr>
              <p:nvPr/>
            </p:nvSpPr>
            <p:spPr bwMode="auto">
              <a:xfrm>
                <a:off x="4060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8" name="Rectangle 19"/>
              <p:cNvSpPr>
                <a:spLocks noChangeArrowheads="1"/>
              </p:cNvSpPr>
              <p:nvPr/>
            </p:nvSpPr>
            <p:spPr bwMode="auto">
              <a:xfrm>
                <a:off x="4060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599" name="Rectangle 20"/>
              <p:cNvSpPr>
                <a:spLocks noChangeArrowheads="1"/>
              </p:cNvSpPr>
              <p:nvPr/>
            </p:nvSpPr>
            <p:spPr bwMode="auto">
              <a:xfrm>
                <a:off x="4060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  <p:sp>
            <p:nvSpPr>
              <p:cNvPr id="66600" name="Rectangle 21"/>
              <p:cNvSpPr>
                <a:spLocks noChangeArrowheads="1"/>
              </p:cNvSpPr>
              <p:nvPr/>
            </p:nvSpPr>
            <p:spPr bwMode="auto">
              <a:xfrm>
                <a:off x="4059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/>
              </a:p>
            </p:txBody>
          </p:sp>
        </p:grpSp>
        <p:sp>
          <p:nvSpPr>
            <p:cNvPr id="66576" name="Rectangle 22"/>
            <p:cNvSpPr>
              <a:spLocks noChangeArrowheads="1"/>
            </p:cNvSpPr>
            <p:nvPr/>
          </p:nvSpPr>
          <p:spPr bwMode="auto">
            <a:xfrm>
              <a:off x="3832" y="2614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66577" name="Rectangle 23"/>
            <p:cNvSpPr>
              <a:spLocks noChangeArrowheads="1"/>
            </p:cNvSpPr>
            <p:nvPr/>
          </p:nvSpPr>
          <p:spPr bwMode="auto">
            <a:xfrm>
              <a:off x="3651" y="2614"/>
              <a:ext cx="182" cy="18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66578" name="Rectangle 24"/>
            <p:cNvSpPr>
              <a:spLocks noChangeArrowheads="1"/>
            </p:cNvSpPr>
            <p:nvPr/>
          </p:nvSpPr>
          <p:spPr bwMode="auto">
            <a:xfrm>
              <a:off x="4195" y="2614"/>
              <a:ext cx="182" cy="181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2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6579" name="Rectangle 25"/>
            <p:cNvSpPr>
              <a:spLocks noChangeArrowheads="1"/>
            </p:cNvSpPr>
            <p:nvPr/>
          </p:nvSpPr>
          <p:spPr bwMode="auto">
            <a:xfrm>
              <a:off x="3832" y="2976"/>
              <a:ext cx="182" cy="181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66580" name="Rectangle 26"/>
            <p:cNvSpPr>
              <a:spLocks noChangeArrowheads="1"/>
            </p:cNvSpPr>
            <p:nvPr/>
          </p:nvSpPr>
          <p:spPr bwMode="auto">
            <a:xfrm>
              <a:off x="4014" y="2432"/>
              <a:ext cx="182" cy="18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66581" name="Rectangle 27"/>
            <p:cNvSpPr>
              <a:spLocks noChangeArrowheads="1"/>
            </p:cNvSpPr>
            <p:nvPr/>
          </p:nvSpPr>
          <p:spPr bwMode="auto">
            <a:xfrm>
              <a:off x="4014" y="2795"/>
              <a:ext cx="182" cy="18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66582" name="Rectangle 28"/>
            <p:cNvSpPr>
              <a:spLocks noChangeArrowheads="1"/>
            </p:cNvSpPr>
            <p:nvPr/>
          </p:nvSpPr>
          <p:spPr bwMode="auto">
            <a:xfrm>
              <a:off x="4014" y="2976"/>
              <a:ext cx="182" cy="181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66583" name="Rectangle 29"/>
            <p:cNvSpPr>
              <a:spLocks noChangeArrowheads="1"/>
            </p:cNvSpPr>
            <p:nvPr/>
          </p:nvSpPr>
          <p:spPr bwMode="auto">
            <a:xfrm>
              <a:off x="4195" y="2795"/>
              <a:ext cx="182" cy="181"/>
            </a:xfrm>
            <a:prstGeom prst="rect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66584" name="Rectangle 30"/>
            <p:cNvSpPr>
              <a:spLocks noChangeArrowheads="1"/>
            </p:cNvSpPr>
            <p:nvPr/>
          </p:nvSpPr>
          <p:spPr bwMode="auto">
            <a:xfrm>
              <a:off x="3832" y="2795"/>
              <a:ext cx="182" cy="181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/>
            </a:p>
          </p:txBody>
        </p:sp>
      </p:grpSp>
      <p:sp>
        <p:nvSpPr>
          <p:cNvPr id="212001" name="Rectangle 33"/>
          <p:cNvSpPr>
            <a:spLocks noChangeArrowheads="1"/>
          </p:cNvSpPr>
          <p:nvPr/>
        </p:nvSpPr>
        <p:spPr bwMode="auto">
          <a:xfrm>
            <a:off x="827584" y="2422342"/>
            <a:ext cx="7200528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3200" dirty="0" smtClean="0">
                <a:latin typeface="+mn-ea"/>
                <a:ea typeface="+mn-ea"/>
              </a:rPr>
              <a:t>1</a:t>
            </a:r>
            <a:r>
              <a:rPr lang="zh-CN" altLang="en-US" sz="3200" dirty="0" smtClean="0">
                <a:latin typeface="+mn-ea"/>
                <a:ea typeface="+mn-ea"/>
              </a:rPr>
              <a:t>）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找出</a:t>
            </a:r>
            <a:r>
              <a:rPr lang="zh-CN" altLang="en-US" sz="3200" dirty="0" smtClean="0">
                <a:latin typeface="+mn-ea"/>
                <a:ea typeface="+mn-ea"/>
              </a:rPr>
              <a:t>当前行的坐标值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最小和最大的非背景点 的坐标</a:t>
            </a:r>
            <a:r>
              <a:rPr lang="zh-CN" altLang="en-US" sz="3200" dirty="0" smtClean="0">
                <a:latin typeface="+mn-ea"/>
                <a:ea typeface="+mn-ea"/>
              </a:rPr>
              <a:t>，记作：</a:t>
            </a:r>
            <a:r>
              <a:rPr lang="en-US" altLang="zh-CN" sz="32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k1,i)</a:t>
            </a:r>
            <a:r>
              <a:rPr lang="zh-CN" altLang="en-US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(k2,i)</a:t>
            </a:r>
            <a:r>
              <a:rPr lang="zh-CN" altLang="en-US" sz="3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</p:txBody>
      </p:sp>
      <p:sp>
        <p:nvSpPr>
          <p:cNvPr id="212002" name="Line 34"/>
          <p:cNvSpPr>
            <a:spLocks noChangeShapeType="1"/>
          </p:cNvSpPr>
          <p:nvPr/>
        </p:nvSpPr>
        <p:spPr bwMode="auto">
          <a:xfrm>
            <a:off x="7164512" y="4221163"/>
            <a:ext cx="185737" cy="1587"/>
          </a:xfrm>
          <a:prstGeom prst="line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200"/>
          </a:p>
        </p:txBody>
      </p:sp>
      <p:sp>
        <p:nvSpPr>
          <p:cNvPr id="212003" name="Line 35"/>
          <p:cNvSpPr>
            <a:spLocks noChangeShapeType="1"/>
          </p:cNvSpPr>
          <p:nvPr/>
        </p:nvSpPr>
        <p:spPr bwMode="auto">
          <a:xfrm>
            <a:off x="6304087" y="4724400"/>
            <a:ext cx="185737" cy="1588"/>
          </a:xfrm>
          <a:prstGeom prst="line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200"/>
          </a:p>
        </p:txBody>
      </p:sp>
      <p:sp>
        <p:nvSpPr>
          <p:cNvPr id="212004" name="Line 36"/>
          <p:cNvSpPr>
            <a:spLocks noChangeShapeType="1"/>
          </p:cNvSpPr>
          <p:nvPr/>
        </p:nvSpPr>
        <p:spPr bwMode="auto">
          <a:xfrm>
            <a:off x="6732712" y="5084763"/>
            <a:ext cx="185737" cy="1587"/>
          </a:xfrm>
          <a:prstGeom prst="line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200"/>
          </a:p>
        </p:txBody>
      </p:sp>
      <p:sp>
        <p:nvSpPr>
          <p:cNvPr id="212005" name="Line 37"/>
          <p:cNvSpPr>
            <a:spLocks noChangeShapeType="1"/>
          </p:cNvSpPr>
          <p:nvPr/>
        </p:nvSpPr>
        <p:spPr bwMode="auto">
          <a:xfrm>
            <a:off x="6732712" y="5589588"/>
            <a:ext cx="185737" cy="1587"/>
          </a:xfrm>
          <a:prstGeom prst="line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200"/>
          </a:p>
        </p:txBody>
      </p:sp>
      <p:sp>
        <p:nvSpPr>
          <p:cNvPr id="212006" name="Line 38"/>
          <p:cNvSpPr>
            <a:spLocks noChangeShapeType="1"/>
          </p:cNvSpPr>
          <p:nvPr/>
        </p:nvSpPr>
        <p:spPr bwMode="auto">
          <a:xfrm flipH="1">
            <a:off x="7596312" y="4221163"/>
            <a:ext cx="185737" cy="1587"/>
          </a:xfrm>
          <a:prstGeom prst="line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200"/>
          </a:p>
        </p:txBody>
      </p:sp>
      <p:sp>
        <p:nvSpPr>
          <p:cNvPr id="212007" name="Line 39"/>
          <p:cNvSpPr>
            <a:spLocks noChangeShapeType="1"/>
          </p:cNvSpPr>
          <p:nvPr/>
        </p:nvSpPr>
        <p:spPr bwMode="auto">
          <a:xfrm flipH="1">
            <a:off x="8028112" y="4652963"/>
            <a:ext cx="185737" cy="1587"/>
          </a:xfrm>
          <a:prstGeom prst="line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200"/>
          </a:p>
        </p:txBody>
      </p:sp>
      <p:sp>
        <p:nvSpPr>
          <p:cNvPr id="212008" name="Line 40"/>
          <p:cNvSpPr>
            <a:spLocks noChangeShapeType="1"/>
          </p:cNvSpPr>
          <p:nvPr/>
        </p:nvSpPr>
        <p:spPr bwMode="auto">
          <a:xfrm flipH="1">
            <a:off x="8028112" y="5157788"/>
            <a:ext cx="185737" cy="1587"/>
          </a:xfrm>
          <a:prstGeom prst="line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200"/>
          </a:p>
        </p:txBody>
      </p:sp>
      <p:sp>
        <p:nvSpPr>
          <p:cNvPr id="212009" name="Line 41"/>
          <p:cNvSpPr>
            <a:spLocks noChangeShapeType="1"/>
          </p:cNvSpPr>
          <p:nvPr/>
        </p:nvSpPr>
        <p:spPr bwMode="auto">
          <a:xfrm flipH="1">
            <a:off x="7596312" y="5589588"/>
            <a:ext cx="185737" cy="1587"/>
          </a:xfrm>
          <a:prstGeom prst="line">
            <a:avLst/>
          </a:prstGeom>
          <a:noFill/>
          <a:ln w="28575">
            <a:solidFill>
              <a:srgbClr val="FF99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200"/>
          </a:p>
        </p:txBody>
      </p:sp>
      <p:sp>
        <p:nvSpPr>
          <p:cNvPr id="212010" name="Text Box 42"/>
          <p:cNvSpPr txBox="1">
            <a:spLocks noChangeArrowheads="1"/>
          </p:cNvSpPr>
          <p:nvPr/>
        </p:nvSpPr>
        <p:spPr bwMode="auto">
          <a:xfrm>
            <a:off x="929199" y="3716941"/>
            <a:ext cx="507485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如右图有：</a:t>
            </a:r>
            <a:r>
              <a:rPr lang="en-US" altLang="zh-CN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(3,3)</a:t>
            </a:r>
            <a:r>
              <a:rPr lang="zh-CN" altLang="en-US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(3,3);    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                    (1,2)</a:t>
            </a:r>
            <a:r>
              <a:rPr lang="zh-CN" altLang="en-US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(4,2);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                    (2,1)</a:t>
            </a:r>
            <a:r>
              <a:rPr lang="zh-CN" altLang="en-US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(4,1)</a:t>
            </a:r>
            <a:r>
              <a:rPr lang="zh-CN" altLang="en-US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； </a:t>
            </a:r>
            <a:endParaRPr lang="en-US" altLang="zh-CN" sz="3200" dirty="0" smtClean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                    (2,0)</a:t>
            </a:r>
            <a:r>
              <a:rPr lang="zh-CN" altLang="en-US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(3,0)</a:t>
            </a:r>
            <a:r>
              <a:rPr lang="zh-CN" altLang="en-US" sz="3200" dirty="0" smtClean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1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1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21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1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1" grpId="0" build="p" autoUpdateAnimBg="0"/>
      <p:bldP spid="212001" grpId="0" autoUpdateAnimBg="0"/>
      <p:bldP spid="212002" grpId="0" animBg="1"/>
      <p:bldP spid="212003" grpId="0" animBg="1"/>
      <p:bldP spid="212004" grpId="0" animBg="1"/>
      <p:bldP spid="212005" grpId="0" animBg="1"/>
      <p:bldP spid="212006" grpId="0" animBg="1"/>
      <p:bldP spid="212007" grpId="0" animBg="1"/>
      <p:bldP spid="212008" grpId="0" animBg="1"/>
      <p:bldP spid="212009" grpId="0" animBg="1"/>
      <p:bldP spid="2120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774490" y="260648"/>
            <a:ext cx="6897688" cy="15120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+mj-ea"/>
              </a:rPr>
              <a:t>图像旋转的后处理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   </a:t>
            </a:r>
            <a:r>
              <a:rPr lang="en-US" altLang="zh-CN" sz="3200" b="0" dirty="0" smtClean="0">
                <a:latin typeface="+mn-ea"/>
                <a:ea typeface="+mn-ea"/>
              </a:rPr>
              <a:t>—— </a:t>
            </a:r>
            <a:r>
              <a:rPr lang="zh-CN" altLang="en-US" sz="3200" b="0" dirty="0">
                <a:latin typeface="+mn-ea"/>
                <a:ea typeface="+mn-ea"/>
              </a:rPr>
              <a:t>插值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8312" y="2133600"/>
            <a:ext cx="84961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8258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56673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749300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931863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(k1,k2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范围内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插值，插值的方法是：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的像素值</a:t>
            </a:r>
            <a:r>
              <a:rPr lang="zh-CN" altLang="en-US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等于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前一点的像素值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）同样的操作重复到所有行。</a:t>
            </a:r>
          </a:p>
        </p:txBody>
      </p:sp>
      <p:grpSp>
        <p:nvGrpSpPr>
          <p:cNvPr id="38" name="Group 4"/>
          <p:cNvGrpSpPr>
            <a:grpSpLocks/>
          </p:cNvGrpSpPr>
          <p:nvPr/>
        </p:nvGrpSpPr>
        <p:grpSpPr bwMode="auto">
          <a:xfrm>
            <a:off x="6228184" y="3933056"/>
            <a:ext cx="1962150" cy="1998663"/>
            <a:chOff x="3651" y="2432"/>
            <a:chExt cx="727" cy="726"/>
          </a:xfrm>
        </p:grpSpPr>
        <p:grpSp>
          <p:nvGrpSpPr>
            <p:cNvPr id="67590" name="Group 5"/>
            <p:cNvGrpSpPr>
              <a:grpSpLocks/>
            </p:cNvGrpSpPr>
            <p:nvPr/>
          </p:nvGrpSpPr>
          <p:grpSpPr bwMode="auto">
            <a:xfrm>
              <a:off x="3651" y="2432"/>
              <a:ext cx="727" cy="726"/>
              <a:chOff x="3515" y="2296"/>
              <a:chExt cx="727" cy="726"/>
            </a:xfrm>
          </p:grpSpPr>
          <p:sp>
            <p:nvSpPr>
              <p:cNvPr id="67600" name="Rectangle 6"/>
              <p:cNvSpPr>
                <a:spLocks noChangeArrowheads="1"/>
              </p:cNvSpPr>
              <p:nvPr/>
            </p:nvSpPr>
            <p:spPr bwMode="auto">
              <a:xfrm>
                <a:off x="3696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01" name="Rectangle 7"/>
              <p:cNvSpPr>
                <a:spLocks noChangeArrowheads="1"/>
              </p:cNvSpPr>
              <p:nvPr/>
            </p:nvSpPr>
            <p:spPr bwMode="auto">
              <a:xfrm>
                <a:off x="3515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02" name="Rectangle 8"/>
              <p:cNvSpPr>
                <a:spLocks noChangeArrowheads="1"/>
              </p:cNvSpPr>
              <p:nvPr/>
            </p:nvSpPr>
            <p:spPr bwMode="auto">
              <a:xfrm>
                <a:off x="3877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solidFill>
                    <a:schemeClr val="folHlink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7603" name="Rectangle 9"/>
              <p:cNvSpPr>
                <a:spLocks noChangeArrowheads="1"/>
              </p:cNvSpPr>
              <p:nvPr/>
            </p:nvSpPr>
            <p:spPr bwMode="auto">
              <a:xfrm>
                <a:off x="3515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04" name="Rectangle 10"/>
              <p:cNvSpPr>
                <a:spLocks noChangeArrowheads="1"/>
              </p:cNvSpPr>
              <p:nvPr/>
            </p:nvSpPr>
            <p:spPr bwMode="auto">
              <a:xfrm>
                <a:off x="3515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05" name="Rectangle 11"/>
              <p:cNvSpPr>
                <a:spLocks noChangeArrowheads="1"/>
              </p:cNvSpPr>
              <p:nvPr/>
            </p:nvSpPr>
            <p:spPr bwMode="auto">
              <a:xfrm>
                <a:off x="3878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06" name="Rectangle 12"/>
              <p:cNvSpPr>
                <a:spLocks noChangeArrowheads="1"/>
              </p:cNvSpPr>
              <p:nvPr/>
            </p:nvSpPr>
            <p:spPr bwMode="auto">
              <a:xfrm>
                <a:off x="3696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07" name="Rectangle 13"/>
              <p:cNvSpPr>
                <a:spLocks noChangeArrowheads="1"/>
              </p:cNvSpPr>
              <p:nvPr/>
            </p:nvSpPr>
            <p:spPr bwMode="auto">
              <a:xfrm>
                <a:off x="3697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08" name="Rectangle 14"/>
              <p:cNvSpPr>
                <a:spLocks noChangeArrowheads="1"/>
              </p:cNvSpPr>
              <p:nvPr/>
            </p:nvSpPr>
            <p:spPr bwMode="auto">
              <a:xfrm>
                <a:off x="3878" y="2841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09" name="Rectangle 15"/>
              <p:cNvSpPr>
                <a:spLocks noChangeArrowheads="1"/>
              </p:cNvSpPr>
              <p:nvPr/>
            </p:nvSpPr>
            <p:spPr bwMode="auto">
              <a:xfrm>
                <a:off x="3515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10" name="Rectangle 16"/>
              <p:cNvSpPr>
                <a:spLocks noChangeArrowheads="1"/>
              </p:cNvSpPr>
              <p:nvPr/>
            </p:nvSpPr>
            <p:spPr bwMode="auto">
              <a:xfrm>
                <a:off x="3697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11" name="Rectangle 17"/>
              <p:cNvSpPr>
                <a:spLocks noChangeArrowheads="1"/>
              </p:cNvSpPr>
              <p:nvPr/>
            </p:nvSpPr>
            <p:spPr bwMode="auto">
              <a:xfrm>
                <a:off x="3878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12" name="Rectangle 18"/>
              <p:cNvSpPr>
                <a:spLocks noChangeArrowheads="1"/>
              </p:cNvSpPr>
              <p:nvPr/>
            </p:nvSpPr>
            <p:spPr bwMode="auto">
              <a:xfrm>
                <a:off x="4060" y="2296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13" name="Rectangle 19"/>
              <p:cNvSpPr>
                <a:spLocks noChangeArrowheads="1"/>
              </p:cNvSpPr>
              <p:nvPr/>
            </p:nvSpPr>
            <p:spPr bwMode="auto">
              <a:xfrm>
                <a:off x="4060" y="2478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14" name="Rectangle 20"/>
              <p:cNvSpPr>
                <a:spLocks noChangeArrowheads="1"/>
              </p:cNvSpPr>
              <p:nvPr/>
            </p:nvSpPr>
            <p:spPr bwMode="auto">
              <a:xfrm>
                <a:off x="4060" y="2659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15" name="Rectangle 21"/>
              <p:cNvSpPr>
                <a:spLocks noChangeArrowheads="1"/>
              </p:cNvSpPr>
              <p:nvPr/>
            </p:nvSpPr>
            <p:spPr bwMode="auto">
              <a:xfrm>
                <a:off x="4059" y="2840"/>
                <a:ext cx="182" cy="1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7591" name="Rectangle 22"/>
            <p:cNvSpPr>
              <a:spLocks noChangeArrowheads="1"/>
            </p:cNvSpPr>
            <p:nvPr/>
          </p:nvSpPr>
          <p:spPr bwMode="auto">
            <a:xfrm>
              <a:off x="3832" y="2614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592" name="Rectangle 23"/>
            <p:cNvSpPr>
              <a:spLocks noChangeArrowheads="1"/>
            </p:cNvSpPr>
            <p:nvPr/>
          </p:nvSpPr>
          <p:spPr bwMode="auto">
            <a:xfrm>
              <a:off x="3651" y="2614"/>
              <a:ext cx="182" cy="18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593" name="Rectangle 24"/>
            <p:cNvSpPr>
              <a:spLocks noChangeArrowheads="1"/>
            </p:cNvSpPr>
            <p:nvPr/>
          </p:nvSpPr>
          <p:spPr bwMode="auto">
            <a:xfrm>
              <a:off x="4195" y="2614"/>
              <a:ext cx="182" cy="181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7594" name="Rectangle 25"/>
            <p:cNvSpPr>
              <a:spLocks noChangeArrowheads="1"/>
            </p:cNvSpPr>
            <p:nvPr/>
          </p:nvSpPr>
          <p:spPr bwMode="auto">
            <a:xfrm>
              <a:off x="3832" y="2976"/>
              <a:ext cx="182" cy="181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595" name="Rectangle 26"/>
            <p:cNvSpPr>
              <a:spLocks noChangeArrowheads="1"/>
            </p:cNvSpPr>
            <p:nvPr/>
          </p:nvSpPr>
          <p:spPr bwMode="auto">
            <a:xfrm>
              <a:off x="4014" y="2432"/>
              <a:ext cx="182" cy="18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596" name="Rectangle 27"/>
            <p:cNvSpPr>
              <a:spLocks noChangeArrowheads="1"/>
            </p:cNvSpPr>
            <p:nvPr/>
          </p:nvSpPr>
          <p:spPr bwMode="auto">
            <a:xfrm>
              <a:off x="4014" y="2795"/>
              <a:ext cx="182" cy="181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597" name="Rectangle 28"/>
            <p:cNvSpPr>
              <a:spLocks noChangeArrowheads="1"/>
            </p:cNvSpPr>
            <p:nvPr/>
          </p:nvSpPr>
          <p:spPr bwMode="auto">
            <a:xfrm>
              <a:off x="4014" y="2976"/>
              <a:ext cx="182" cy="181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598" name="Rectangle 29"/>
            <p:cNvSpPr>
              <a:spLocks noChangeArrowheads="1"/>
            </p:cNvSpPr>
            <p:nvPr/>
          </p:nvSpPr>
          <p:spPr bwMode="auto">
            <a:xfrm>
              <a:off x="4195" y="2795"/>
              <a:ext cx="182" cy="181"/>
            </a:xfrm>
            <a:prstGeom prst="rect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599" name="Rectangle 30"/>
            <p:cNvSpPr>
              <a:spLocks noChangeArrowheads="1"/>
            </p:cNvSpPr>
            <p:nvPr/>
          </p:nvSpPr>
          <p:spPr bwMode="auto">
            <a:xfrm>
              <a:off x="3832" y="2795"/>
              <a:ext cx="182" cy="181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5" name="Rectangle 31"/>
          <p:cNvSpPr>
            <a:spLocks noChangeArrowheads="1"/>
          </p:cNvSpPr>
          <p:nvPr/>
        </p:nvSpPr>
        <p:spPr bwMode="auto">
          <a:xfrm>
            <a:off x="7211282" y="4432536"/>
            <a:ext cx="490538" cy="498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 autoUpdateAnimBg="0"/>
      <p:bldP spid="6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395288" y="549275"/>
            <a:ext cx="7772400" cy="1143000"/>
          </a:xfrm>
        </p:spPr>
        <p:txBody>
          <a:bodyPr/>
          <a:lstStyle/>
          <a:p>
            <a:r>
              <a:rPr lang="zh-CN" altLang="en-US" i="0" dirty="0" smtClean="0">
                <a:latin typeface="+mn-ea"/>
                <a:ea typeface="+mn-ea"/>
              </a:rPr>
              <a:t>图像旋转的后处理</a:t>
            </a:r>
            <a:br>
              <a:rPr lang="zh-CN" altLang="en-US" i="0" dirty="0" smtClean="0">
                <a:latin typeface="+mn-ea"/>
                <a:ea typeface="+mn-ea"/>
              </a:rPr>
            </a:br>
            <a:r>
              <a:rPr lang="zh-CN" altLang="en-US" sz="3200" i="0" dirty="0" smtClean="0">
                <a:latin typeface="+mn-ea"/>
                <a:ea typeface="+mn-ea"/>
              </a:rPr>
              <a:t>                  </a:t>
            </a:r>
            <a:r>
              <a:rPr lang="en-US" altLang="zh-CN" sz="3200" i="0" dirty="0" smtClean="0">
                <a:latin typeface="+mn-ea"/>
                <a:ea typeface="+mn-ea"/>
              </a:rPr>
              <a:t>——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均值插值法</a:t>
            </a:r>
            <a:endParaRPr lang="zh-CN" altLang="en-US" sz="3200" i="0" dirty="0" smtClean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CN" altLang="en-US" dirty="0" smtClean="0">
                <a:latin typeface="+mn-ea"/>
                <a:cs typeface="+mj-cs"/>
              </a:rPr>
              <a:t>另一种方法是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cs typeface="+mj-cs"/>
              </a:rPr>
              <a:t>均值插值法</a:t>
            </a:r>
            <a:r>
              <a:rPr lang="zh-CN" altLang="en-US" dirty="0" smtClean="0">
                <a:latin typeface="+mn-ea"/>
                <a:cs typeface="+mj-cs"/>
              </a:rPr>
              <a:t>。</a:t>
            </a:r>
            <a:endParaRPr lang="en-US" altLang="zh-CN" dirty="0" smtClean="0">
              <a:latin typeface="+mn-ea"/>
              <a:cs typeface="+mj-cs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+mn-ea"/>
                <a:cs typeface="+mj-cs"/>
              </a:rPr>
              <a:t>均值插值法：将空穴像素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cs typeface="+mj-cs"/>
              </a:rPr>
              <a:t>周围</a:t>
            </a:r>
            <a:r>
              <a:rPr lang="zh-CN" altLang="en-US" dirty="0" smtClean="0">
                <a:latin typeface="+mn-ea"/>
                <a:cs typeface="+mj-cs"/>
              </a:rPr>
              <a:t>像素值的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cs typeface="+mj-cs"/>
              </a:rPr>
              <a:t>均值</a:t>
            </a:r>
            <a:r>
              <a:rPr lang="zh-CN" altLang="en-US" dirty="0" smtClean="0">
                <a:latin typeface="+mn-ea"/>
                <a:cs typeface="+mj-cs"/>
              </a:rPr>
              <a:t>作为填充值填在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cs typeface="+mj-cs"/>
              </a:rPr>
              <a:t>空穴</a:t>
            </a:r>
            <a:r>
              <a:rPr lang="zh-CN" altLang="en-US" dirty="0" smtClean="0">
                <a:latin typeface="+mn-ea"/>
                <a:cs typeface="+mj-cs"/>
              </a:rPr>
              <a:t>点中。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 smtClean="0"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70927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图像旋转的后处理</a:t>
            </a:r>
            <a:br>
              <a:rPr lang="zh-CN" altLang="en-US" i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zh-CN" altLang="en-US" sz="3200" i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en-US" altLang="zh-CN" sz="3200" i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 </a:t>
            </a:r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均值</a:t>
            </a:r>
            <a:r>
              <a:rPr lang="zh-CN" altLang="en-US" sz="3200" i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插值法</a:t>
            </a:r>
          </a:p>
        </p:txBody>
      </p:sp>
      <p:sp>
        <p:nvSpPr>
          <p:cNvPr id="64515" name="矩形 7"/>
          <p:cNvSpPr>
            <a:spLocks noChangeArrowheads="1"/>
          </p:cNvSpPr>
          <p:nvPr/>
        </p:nvSpPr>
        <p:spPr bwMode="auto">
          <a:xfrm>
            <a:off x="4257675" y="3219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4517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" y="2132856"/>
            <a:ext cx="4157663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221559" y="2310477"/>
            <a:ext cx="47076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如图，空穴点的周围（上、下、左、右）像素值分别为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3200" i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3200" i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3200" i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32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3200" i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，则该点的像素值为：</a:t>
            </a:r>
            <a:endParaRPr lang="en-US" altLang="zh-CN" sz="32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32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(</a:t>
            </a:r>
            <a:r>
              <a:rPr lang="en-US" altLang="zh-CN" sz="32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32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32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32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)/4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2394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721519" y="836712"/>
            <a:ext cx="77724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>
                <a:solidFill>
                  <a:schemeClr val="bg1">
                    <a:lumMod val="85000"/>
                  </a:schemeClr>
                </a:solidFill>
              </a:rPr>
              <a:t>图像旋转的后处理</a:t>
            </a:r>
            <a:br>
              <a:rPr lang="zh-CN" altLang="en-US" sz="49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               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—— </a:t>
            </a:r>
            <a:r>
              <a:rPr lang="zh-CN" altLang="en-US" sz="3600" b="0" dirty="0" smtClean="0">
                <a:solidFill>
                  <a:schemeClr val="bg1">
                    <a:lumMod val="85000"/>
                  </a:schemeClr>
                </a:solidFill>
              </a:rPr>
              <a:t>插值效果分析</a:t>
            </a:r>
            <a:endParaRPr lang="zh-CN" altLang="en-US" sz="36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038" name="Text Box 46"/>
          <p:cNvSpPr txBox="1">
            <a:spLocks noChangeArrowheads="1"/>
          </p:cNvSpPr>
          <p:nvPr/>
        </p:nvSpPr>
        <p:spPr bwMode="auto">
          <a:xfrm>
            <a:off x="611560" y="2276872"/>
            <a:ext cx="842486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kumimoji="1" lang="en-US" altLang="zh-CN" sz="2800" dirty="0" smtClean="0">
                <a:latin typeface="+mn-ea"/>
                <a:ea typeface="+mn-ea"/>
              </a:rPr>
              <a:t> </a:t>
            </a:r>
            <a:r>
              <a:rPr kumimoji="1" lang="zh-CN" altLang="en-US" sz="3200" dirty="0" smtClean="0">
                <a:latin typeface="+mn-ea"/>
                <a:ea typeface="+mn-ea"/>
              </a:rPr>
              <a:t>经过插值处理之后，图像效果就变得自然。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kumimoji="1" lang="zh-CN" altLang="en-US" sz="3200" dirty="0" smtClean="0">
                <a:latin typeface="+mn-ea"/>
                <a:ea typeface="+mn-ea"/>
              </a:rPr>
              <a:t> 思考一个问题</a:t>
            </a:r>
            <a:r>
              <a:rPr kumimoji="1" lang="zh-CN" altLang="en-US" sz="3200" b="1" dirty="0" smtClean="0">
                <a:latin typeface="+mn-ea"/>
                <a:ea typeface="+mn-ea"/>
              </a:rPr>
              <a:t>：</a:t>
            </a:r>
            <a:r>
              <a:rPr kumimoji="1"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边界的锯齿如何处理？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38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图像旋转中的插值效果示例</a:t>
            </a:r>
            <a:endParaRPr lang="zh-CN" altLang="en-US" dirty="0"/>
          </a:p>
        </p:txBody>
      </p:sp>
      <p:pic>
        <p:nvPicPr>
          <p:cNvPr id="200708" name="Picture 4" descr="peppers2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38400"/>
            <a:ext cx="259873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9" name="AutoShape 5"/>
          <p:cNvSpPr>
            <a:spLocks noChangeArrowheads="1"/>
          </p:cNvSpPr>
          <p:nvPr/>
        </p:nvSpPr>
        <p:spPr bwMode="auto">
          <a:xfrm>
            <a:off x="4038600" y="35052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200710" name="Picture 6" descr="图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5" y="2199481"/>
            <a:ext cx="3678238" cy="3678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12" name="Picture 8" descr="图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61" y="2199481"/>
            <a:ext cx="3678238" cy="3678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713" name="AutoShape 9"/>
          <p:cNvSpPr>
            <a:spLocks noChangeArrowheads="1"/>
          </p:cNvSpPr>
          <p:nvPr/>
        </p:nvSpPr>
        <p:spPr bwMode="auto">
          <a:xfrm rot="10800000">
            <a:off x="3995738" y="3141663"/>
            <a:ext cx="754062" cy="1366837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9" grpId="0" animBg="1"/>
      <p:bldP spid="2007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83740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图像旋转编程示例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" y="1268760"/>
            <a:ext cx="9001961" cy="531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191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图像的形状变换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图像的位置变换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4.3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齐次坐标与图像的仿射变换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681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122480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图像的仿射变换</a:t>
            </a:r>
            <a:endParaRPr lang="zh-CN" alt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1795463"/>
            <a:ext cx="7853364" cy="40227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图像仿射变换提出的意义是采用</a:t>
            </a:r>
            <a:r>
              <a:rPr lang="zh-CN" altLang="en-US" b="1" dirty="0" smtClean="0">
                <a:solidFill>
                  <a:srgbClr val="0000FF"/>
                </a:solidFill>
              </a:rPr>
              <a:t>通用的数学映射变换公式</a:t>
            </a:r>
            <a:r>
              <a:rPr lang="zh-CN" altLang="en-US" dirty="0" smtClean="0"/>
              <a:t>，来表示前面给出的几何变换。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回顾前面讲过的几何变换，除了图像的平移，其他的变换均为线性变换，比较容易处理。</a:t>
            </a:r>
            <a:endParaRPr lang="en-US" altLang="zh-CN" dirty="0" smtClean="0"/>
          </a:p>
          <a:p>
            <a:pPr marL="0" indent="0" eaLnBrk="1" hangingPunct="1">
              <a:buNone/>
            </a:pPr>
            <a:r>
              <a:rPr lang="zh-CN" altLang="en-US" dirty="0" smtClean="0"/>
              <a:t>为了适应平移</a:t>
            </a:r>
            <a:r>
              <a:rPr lang="en-US" altLang="zh-CN" dirty="0" smtClean="0"/>
              <a:t>,</a:t>
            </a:r>
            <a:r>
              <a:rPr lang="zh-CN" altLang="en-US" dirty="0" smtClean="0"/>
              <a:t>提出了齐次坐标的概念。</a:t>
            </a:r>
          </a:p>
        </p:txBody>
      </p:sp>
      <p:grpSp>
        <p:nvGrpSpPr>
          <p:cNvPr id="501767" name="Group 7"/>
          <p:cNvGrpSpPr>
            <a:grpSpLocks/>
          </p:cNvGrpSpPr>
          <p:nvPr/>
        </p:nvGrpSpPr>
        <p:grpSpPr bwMode="auto">
          <a:xfrm>
            <a:off x="4067944" y="4725144"/>
            <a:ext cx="4463729" cy="1376363"/>
            <a:chOff x="3379" y="3434"/>
            <a:chExt cx="2177" cy="867"/>
          </a:xfrm>
        </p:grpSpPr>
        <p:graphicFrame>
          <p:nvGraphicFramePr>
            <p:cNvPr id="6963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0833773"/>
                </p:ext>
              </p:extLst>
            </p:nvPr>
          </p:nvGraphicFramePr>
          <p:xfrm>
            <a:off x="4258" y="3434"/>
            <a:ext cx="1298" cy="8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54" name="公式" r:id="rId3" imgW="761760" imgH="457200" progId="Equation.3">
                    <p:embed/>
                  </p:oleObj>
                </mc:Choice>
                <mc:Fallback>
                  <p:oleObj name="公式" r:id="rId3" imgW="761760" imgH="457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8" y="3434"/>
                          <a:ext cx="1298" cy="8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38" name="Text Box 6"/>
            <p:cNvSpPr txBox="1">
              <a:spLocks noChangeArrowheads="1"/>
            </p:cNvSpPr>
            <p:nvPr/>
          </p:nvSpPr>
          <p:spPr bwMode="auto">
            <a:xfrm>
              <a:off x="3379" y="3702"/>
              <a:ext cx="129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dirty="0">
                  <a:latin typeface="+mn-ea"/>
                  <a:ea typeface="+mn-ea"/>
                </a:rPr>
                <a:t>平移公式：</a:t>
              </a: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1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63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图像的仿射变换</a:t>
            </a:r>
            <a:br>
              <a:rPr lang="zh-CN" altLang="en-US" dirty="0" smtClean="0"/>
            </a:br>
            <a:r>
              <a:rPr lang="zh-CN" altLang="en-US" dirty="0" smtClean="0"/>
              <a:t>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齐次坐标</a:t>
            </a:r>
            <a:endParaRPr lang="zh-CN" altLang="en-US" sz="3200" b="0" dirty="0"/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原坐标为 </a:t>
            </a:r>
            <a:r>
              <a:rPr lang="en-US" altLang="zh-CN" dirty="0" smtClean="0"/>
              <a:t>(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，定义齐次坐标为：</a:t>
            </a:r>
          </a:p>
          <a:p>
            <a:pPr eaLnBrk="1" hangingPunct="1"/>
            <a:r>
              <a:rPr lang="zh-CN" altLang="en-US" dirty="0" smtClean="0"/>
              <a:t>                      （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wx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wy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</a:t>
            </a:r>
            <a:r>
              <a:rPr lang="zh-CN" altLang="en-US" dirty="0" smtClean="0"/>
              <a:t>） </a:t>
            </a:r>
          </a:p>
          <a:p>
            <a:pPr eaLnBrk="1" hangingPunct="1"/>
            <a:r>
              <a:rPr lang="zh-CN" altLang="en-US" dirty="0" smtClean="0"/>
              <a:t>实质是通过</a:t>
            </a:r>
            <a:r>
              <a:rPr lang="zh-CN" altLang="en-US" b="1" dirty="0" smtClean="0">
                <a:solidFill>
                  <a:srgbClr val="0000FF"/>
                </a:solidFill>
              </a:rPr>
              <a:t>增加一个坐标量</a:t>
            </a:r>
            <a:r>
              <a:rPr lang="zh-CN" altLang="en-US" dirty="0" smtClean="0"/>
              <a:t>来解决问题。</a:t>
            </a:r>
          </a:p>
        </p:txBody>
      </p:sp>
      <p:sp>
        <p:nvSpPr>
          <p:cNvPr id="446475" name="Text Box 11"/>
          <p:cNvSpPr txBox="1">
            <a:spLocks noChangeArrowheads="1"/>
          </p:cNvSpPr>
          <p:nvPr/>
        </p:nvSpPr>
        <p:spPr bwMode="auto">
          <a:xfrm>
            <a:off x="899592" y="3680970"/>
            <a:ext cx="1368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平移</a:t>
            </a:r>
            <a:r>
              <a:rPr lang="zh-CN" altLang="en-US" sz="2000" dirty="0" smtClean="0">
                <a:ea typeface="华文细黑" panose="02010600040101010101" pitchFamily="2" charset="-122"/>
              </a:rPr>
              <a:t>：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76338" y="4381500"/>
          <a:ext cx="1824037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6" name="公式" r:id="rId3" imgW="711170" imgH="635040" progId="Equation.3">
                  <p:embed/>
                </p:oleObj>
              </mc:Choice>
              <mc:Fallback>
                <p:oleObj name="公式" r:id="rId3" imgW="711170" imgH="635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4381500"/>
                        <a:ext cx="1824037" cy="156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427413" y="4637088"/>
            <a:ext cx="287337" cy="5032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4197350" y="4243388"/>
          <a:ext cx="34798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7" name="公式" r:id="rId5" imgW="1403431" imgH="889020" progId="Equation.3">
                  <p:embed/>
                </p:oleObj>
              </mc:Choice>
              <mc:Fallback>
                <p:oleObj name="公式" r:id="rId5" imgW="1403431" imgH="8890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7350" y="4243388"/>
                        <a:ext cx="3479800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6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67" grpId="0" build="p" autoUpdateAnimBg="0"/>
      <p:bldP spid="446475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4.1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图像的形状变换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4.2.1 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图像缩小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图像的位置变换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3113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图像的仿射变换</a:t>
            </a:r>
            <a:br>
              <a:rPr lang="zh-CN" altLang="en-US" dirty="0" smtClean="0"/>
            </a:br>
            <a:r>
              <a:rPr lang="zh-CN" altLang="en-US" dirty="0" smtClean="0"/>
              <a:t>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通式</a:t>
            </a:r>
            <a:endParaRPr lang="zh-CN" altLang="en-US" sz="3200" b="0" dirty="0"/>
          </a:p>
        </p:txBody>
      </p:sp>
      <p:sp>
        <p:nvSpPr>
          <p:cNvPr id="447491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846263"/>
            <a:ext cx="7826375" cy="40227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有了齐次坐标 ，就可以</a:t>
            </a:r>
            <a:r>
              <a:rPr lang="zh-CN" altLang="en-US" b="1" dirty="0" smtClean="0">
                <a:solidFill>
                  <a:srgbClr val="0000FF"/>
                </a:solidFill>
              </a:rPr>
              <a:t>定义仿射变换如下</a:t>
            </a:r>
            <a:r>
              <a:rPr lang="zh-CN" altLang="en-US" dirty="0" smtClean="0"/>
              <a:t>：</a:t>
            </a:r>
          </a:p>
        </p:txBody>
      </p:sp>
      <p:sp>
        <p:nvSpPr>
          <p:cNvPr id="447493" name="Text Box 5"/>
          <p:cNvSpPr txBox="1">
            <a:spLocks noChangeArrowheads="1"/>
          </p:cNvSpPr>
          <p:nvPr/>
        </p:nvSpPr>
        <p:spPr bwMode="auto">
          <a:xfrm>
            <a:off x="539750" y="5880100"/>
            <a:ext cx="6858000" cy="5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zh-CN" sz="32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3200" dirty="0" smtClean="0">
                <a:latin typeface="+mn-ea"/>
                <a:ea typeface="+mn-ea"/>
              </a:rPr>
              <a:t>仿射变换公式中，取齐次坐标的</a:t>
            </a:r>
            <a:r>
              <a:rPr lang="en-US" altLang="zh-CN" sz="3200" dirty="0" smtClean="0">
                <a:latin typeface="+mn-ea"/>
                <a:ea typeface="+mn-ea"/>
              </a:rPr>
              <a:t>w=1</a:t>
            </a:r>
            <a:r>
              <a:rPr lang="zh-CN" altLang="en-US" sz="3200" dirty="0" smtClean="0">
                <a:latin typeface="+mn-ea"/>
                <a:ea typeface="+mn-ea"/>
              </a:rPr>
              <a:t>。</a:t>
            </a:r>
          </a:p>
        </p:txBody>
      </p:sp>
      <p:sp>
        <p:nvSpPr>
          <p:cNvPr id="447495" name="Text Box 7"/>
          <p:cNvSpPr txBox="1">
            <a:spLocks noChangeArrowheads="1"/>
          </p:cNvSpPr>
          <p:nvPr/>
        </p:nvSpPr>
        <p:spPr bwMode="auto">
          <a:xfrm>
            <a:off x="485259" y="3763991"/>
            <a:ext cx="40867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用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矩阵形式</a:t>
            </a:r>
            <a:r>
              <a:rPr lang="zh-CN" altLang="en-US" sz="3200" dirty="0" smtClean="0">
                <a:latin typeface="+mn-ea"/>
                <a:ea typeface="+mn-ea"/>
              </a:rPr>
              <a:t>表示为：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2570163" y="2538413"/>
          <a:ext cx="2706687" cy="150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8" name="Equation" r:id="rId3" imgW="1079451" imgH="603180" progId="Equation.DSMT4">
                  <p:embed/>
                </p:oleObj>
              </mc:Choice>
              <mc:Fallback>
                <p:oleObj name="Equation" r:id="rId3" imgW="1079451" imgH="6031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63" y="2538413"/>
                        <a:ext cx="2706687" cy="150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917649"/>
              </p:ext>
            </p:extLst>
          </p:nvPr>
        </p:nvGraphicFramePr>
        <p:xfrm>
          <a:off x="3768135" y="4357588"/>
          <a:ext cx="3627437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9" name="Equation" r:id="rId5" imgW="1466822" imgH="831780" progId="Equation.DSMT4">
                  <p:embed/>
                </p:oleObj>
              </mc:Choice>
              <mc:Fallback>
                <p:oleObj name="Equation" r:id="rId5" imgW="1466822" imgH="8317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135" y="4357588"/>
                        <a:ext cx="3627437" cy="201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7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7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4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491" grpId="0" build="p" autoUpdateAnimBg="0"/>
      <p:bldP spid="447493" grpId="0"/>
      <p:bldP spid="447495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363" y="353219"/>
            <a:ext cx="7543800" cy="14493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图像的仿射变换</a:t>
            </a:r>
            <a:br>
              <a:rPr lang="zh-CN" altLang="en-US" dirty="0" smtClean="0"/>
            </a:br>
            <a:r>
              <a:rPr lang="zh-CN" altLang="en-US" dirty="0" smtClean="0"/>
              <a:t>                </a:t>
            </a:r>
            <a:r>
              <a:rPr lang="en-US" altLang="zh-CN" dirty="0" smtClean="0"/>
              <a:t>——</a:t>
            </a:r>
            <a:r>
              <a:rPr lang="zh-CN" altLang="en-US" sz="3200" b="0" dirty="0" smtClean="0"/>
              <a:t>图像几何变换表示</a:t>
            </a:r>
            <a:endParaRPr lang="zh-CN" altLang="en-US" sz="3200" b="0" dirty="0"/>
          </a:p>
        </p:txBody>
      </p:sp>
      <p:sp>
        <p:nvSpPr>
          <p:cNvPr id="448515" name="Text Box 3"/>
          <p:cNvSpPr txBox="1">
            <a:spLocks noChangeArrowheads="1"/>
          </p:cNvSpPr>
          <p:nvPr/>
        </p:nvSpPr>
        <p:spPr bwMode="auto">
          <a:xfrm>
            <a:off x="487363" y="2236786"/>
            <a:ext cx="28908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zh-CN" sz="3200" dirty="0" smtClean="0">
                <a:latin typeface="+mn-ea"/>
                <a:ea typeface="+mn-ea"/>
              </a:rPr>
              <a:t> </a:t>
            </a:r>
            <a:r>
              <a:rPr lang="zh-CN" altLang="en-US" sz="3200" dirty="0" smtClean="0">
                <a:latin typeface="+mn-ea"/>
                <a:ea typeface="+mn-ea"/>
              </a:rPr>
              <a:t>图像的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平移</a:t>
            </a:r>
            <a:r>
              <a:rPr lang="zh-CN" altLang="en-US" sz="3200" dirty="0" smtClean="0">
                <a:latin typeface="Tahoma" panose="020B0604030504040204" pitchFamily="34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448517" name="Text Box 5"/>
          <p:cNvSpPr txBox="1">
            <a:spLocks noChangeArrowheads="1"/>
          </p:cNvSpPr>
          <p:nvPr/>
        </p:nvSpPr>
        <p:spPr bwMode="auto">
          <a:xfrm>
            <a:off x="487363" y="4221088"/>
            <a:ext cx="26781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zh-CN" sz="3200" dirty="0" smtClean="0">
                <a:latin typeface="+mn-ea"/>
                <a:ea typeface="+mn-ea"/>
              </a:rPr>
              <a:t> </a:t>
            </a:r>
            <a:r>
              <a:rPr lang="zh-CN" altLang="en-US" sz="3200" dirty="0" smtClean="0">
                <a:latin typeface="+mn-ea"/>
                <a:ea typeface="+mn-ea"/>
              </a:rPr>
              <a:t>图像的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旋转</a:t>
            </a:r>
            <a:r>
              <a:rPr lang="zh-CN" altLang="en-US" sz="3200" dirty="0" smtClean="0">
                <a:latin typeface="Tahoma" panose="020B0604030504040204" pitchFamily="34" charset="0"/>
                <a:ea typeface="黑体" panose="02010609060101010101" pitchFamily="49" charset="-122"/>
              </a:rPr>
              <a:t>：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3635375" y="1966913"/>
          <a:ext cx="3154363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41" name="Equation" r:id="rId3" imgW="1441429" imgH="831780" progId="Equation.DSMT4">
                  <p:embed/>
                </p:oleObj>
              </mc:Choice>
              <mc:Fallback>
                <p:oleObj name="Equation" r:id="rId3" imgW="1441429" imgH="8317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966913"/>
                        <a:ext cx="3154363" cy="178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492500" y="4076700"/>
          <a:ext cx="4092575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42" name="Equation" r:id="rId5" imgW="1898674" imgH="831780" progId="Equation.DSMT4">
                  <p:embed/>
                </p:oleObj>
              </mc:Choice>
              <mc:Fallback>
                <p:oleObj name="Equation" r:id="rId5" imgW="1898674" imgH="8317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076700"/>
                        <a:ext cx="4092575" cy="177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48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4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5" grpId="0" autoUpdateAnimBg="0"/>
      <p:bldP spid="448517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76672"/>
            <a:ext cx="7543800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图像的仿射变换</a:t>
            </a:r>
            <a:br>
              <a:rPr lang="zh-CN" altLang="en-US" dirty="0" smtClean="0"/>
            </a:br>
            <a:r>
              <a:rPr lang="zh-CN" altLang="en-US" dirty="0" smtClean="0"/>
              <a:t>                       </a:t>
            </a:r>
            <a:r>
              <a:rPr lang="en-US" altLang="zh-CN" dirty="0" smtClean="0"/>
              <a:t>——</a:t>
            </a:r>
            <a:r>
              <a:rPr lang="zh-CN" altLang="en-US" sz="3200" b="0" dirty="0" smtClean="0"/>
              <a:t>图像几何变换表示</a:t>
            </a:r>
            <a:endParaRPr lang="zh-CN" altLang="en-US" sz="3200" b="0" dirty="0"/>
          </a:p>
        </p:txBody>
      </p:sp>
      <p:sp>
        <p:nvSpPr>
          <p:cNvPr id="455683" name="Text Box 3"/>
          <p:cNvSpPr txBox="1">
            <a:spLocks noChangeArrowheads="1"/>
          </p:cNvSpPr>
          <p:nvPr/>
        </p:nvSpPr>
        <p:spPr bwMode="auto">
          <a:xfrm>
            <a:off x="811733" y="2667000"/>
            <a:ext cx="3394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zh-CN" sz="3200" dirty="0" smtClean="0"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3200" dirty="0" smtClean="0">
                <a:latin typeface="+mn-ea"/>
                <a:ea typeface="+mn-ea"/>
              </a:rPr>
              <a:t>图像的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水平镜像</a:t>
            </a:r>
            <a:r>
              <a:rPr lang="zh-CN" altLang="en-US" sz="3200" dirty="0" smtClean="0">
                <a:latin typeface="Tahoma" panose="020B0604030504040204" pitchFamily="34" charset="0"/>
                <a:ea typeface="黑体" panose="02010609060101010101" pitchFamily="49" charset="-122"/>
              </a:rPr>
              <a:t>：</a:t>
            </a:r>
          </a:p>
        </p:txBody>
      </p:sp>
      <p:graphicFrame>
        <p:nvGraphicFramePr>
          <p:cNvPr id="455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832216"/>
              </p:ext>
            </p:extLst>
          </p:nvPr>
        </p:nvGraphicFramePr>
        <p:xfrm>
          <a:off x="4694758" y="1987550"/>
          <a:ext cx="354965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5" name="Equation" r:id="rId3" imgW="1428823" imgH="831780" progId="Equation.DSMT4">
                  <p:embed/>
                </p:oleObj>
              </mc:Choice>
              <mc:Fallback>
                <p:oleObj name="Equation" r:id="rId3" imgW="1428823" imgH="8317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758" y="1987550"/>
                        <a:ext cx="3549650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5685" name="Text Box 5"/>
          <p:cNvSpPr txBox="1">
            <a:spLocks noChangeArrowheads="1"/>
          </p:cNvSpPr>
          <p:nvPr/>
        </p:nvSpPr>
        <p:spPr bwMode="auto">
          <a:xfrm>
            <a:off x="735533" y="4572000"/>
            <a:ext cx="3352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zh-CN" sz="3200" dirty="0" smtClean="0"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3200" dirty="0" smtClean="0">
                <a:latin typeface="+mn-ea"/>
                <a:ea typeface="+mn-ea"/>
              </a:rPr>
              <a:t>图像的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垂直镜像</a:t>
            </a:r>
            <a:r>
              <a:rPr lang="zh-CN" altLang="en-US" sz="3200" dirty="0" smtClean="0">
                <a:latin typeface="Tahoma" panose="020B0604030504040204" pitchFamily="34" charset="0"/>
                <a:ea typeface="黑体" panose="02010609060101010101" pitchFamily="49" charset="-122"/>
              </a:rPr>
              <a:t>：</a:t>
            </a:r>
          </a:p>
        </p:txBody>
      </p:sp>
      <p:graphicFrame>
        <p:nvGraphicFramePr>
          <p:cNvPr id="4556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516791"/>
              </p:ext>
            </p:extLst>
          </p:nvPr>
        </p:nvGraphicFramePr>
        <p:xfrm>
          <a:off x="4670425" y="3897313"/>
          <a:ext cx="3597275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6" name="Equation" r:id="rId5" imgW="1447560" imgH="888840" progId="Equation.DSMT4">
                  <p:embed/>
                </p:oleObj>
              </mc:Choice>
              <mc:Fallback>
                <p:oleObj name="Equation" r:id="rId5" imgW="1447560" imgH="8888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0425" y="3897313"/>
                        <a:ext cx="3597275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55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5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55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3" grpId="0" autoUpdateAnimBg="0"/>
      <p:bldP spid="455685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图像的仿射变换</a:t>
            </a:r>
            <a:br>
              <a:rPr lang="zh-CN" altLang="en-US" dirty="0" smtClean="0"/>
            </a:br>
            <a:r>
              <a:rPr lang="zh-CN" altLang="en-US" dirty="0" smtClean="0"/>
              <a:t>                </a:t>
            </a:r>
            <a:r>
              <a:rPr lang="en-US" altLang="zh-CN" dirty="0" smtClean="0"/>
              <a:t>——</a:t>
            </a:r>
            <a:r>
              <a:rPr lang="zh-CN" altLang="en-US" sz="3200" b="0" dirty="0" smtClean="0"/>
              <a:t>图像几何变换表示</a:t>
            </a:r>
            <a:endParaRPr lang="zh-CN" altLang="en-US" sz="3200" b="0" dirty="0"/>
          </a:p>
        </p:txBody>
      </p:sp>
      <p:sp>
        <p:nvSpPr>
          <p:cNvPr id="457731" name="Text Box 3"/>
          <p:cNvSpPr txBox="1">
            <a:spLocks noChangeArrowheads="1"/>
          </p:cNvSpPr>
          <p:nvPr/>
        </p:nvSpPr>
        <p:spPr bwMode="auto">
          <a:xfrm>
            <a:off x="442913" y="2667000"/>
            <a:ext cx="3336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>
                <a:latin typeface="+mn-ea"/>
                <a:ea typeface="+mn-ea"/>
              </a:rPr>
              <a:t>图像的</a:t>
            </a:r>
            <a:r>
              <a:rPr lang="zh-CN" altLang="en-US" sz="3200" b="1" dirty="0">
                <a:solidFill>
                  <a:srgbClr val="0000FF"/>
                </a:solidFill>
                <a:latin typeface="+mn-ea"/>
                <a:ea typeface="+mn-ea"/>
              </a:rPr>
              <a:t>垂直错切</a:t>
            </a:r>
            <a:r>
              <a:rPr lang="zh-CN" altLang="en-US" sz="3200" dirty="0" smtClean="0">
                <a:latin typeface="+mn-ea"/>
                <a:ea typeface="+mn-ea"/>
              </a:rPr>
              <a:t>：</a:t>
            </a:r>
          </a:p>
        </p:txBody>
      </p:sp>
      <p:graphicFrame>
        <p:nvGraphicFramePr>
          <p:cNvPr id="457732" name="Object 4"/>
          <p:cNvGraphicFramePr>
            <a:graphicFrameLocks noChangeAspect="1"/>
          </p:cNvGraphicFramePr>
          <p:nvPr/>
        </p:nvGraphicFramePr>
        <p:xfrm>
          <a:off x="3883025" y="1911350"/>
          <a:ext cx="3551238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91" name="Equation" r:id="rId3" imgW="1428823" imgH="831780" progId="Equation.DSMT4">
                  <p:embed/>
                </p:oleObj>
              </mc:Choice>
              <mc:Fallback>
                <p:oleObj name="Equation" r:id="rId3" imgW="1428823" imgH="8317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3025" y="1911350"/>
                        <a:ext cx="3551238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733" name="Text Box 5"/>
          <p:cNvSpPr txBox="1">
            <a:spLocks noChangeArrowheads="1"/>
          </p:cNvSpPr>
          <p:nvPr/>
        </p:nvSpPr>
        <p:spPr bwMode="auto">
          <a:xfrm>
            <a:off x="484187" y="4427842"/>
            <a:ext cx="33988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图像的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水平错切</a:t>
            </a:r>
            <a:r>
              <a:rPr lang="zh-CN" altLang="en-US" sz="3200" dirty="0" smtClean="0">
                <a:latin typeface="Tahoma" panose="020B0604030504040204" pitchFamily="34" charset="0"/>
                <a:ea typeface="黑体" panose="02010609060101010101" pitchFamily="49" charset="-122"/>
              </a:rPr>
              <a:t>：</a:t>
            </a:r>
          </a:p>
        </p:txBody>
      </p:sp>
      <p:graphicFrame>
        <p:nvGraphicFramePr>
          <p:cNvPr id="457734" name="Object 6"/>
          <p:cNvGraphicFramePr>
            <a:graphicFrameLocks noChangeAspect="1"/>
          </p:cNvGraphicFramePr>
          <p:nvPr/>
        </p:nvGraphicFramePr>
        <p:xfrm>
          <a:off x="3959225" y="3968750"/>
          <a:ext cx="354965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92" name="Equation" r:id="rId5" imgW="1428823" imgH="831780" progId="Equation.DSMT4">
                  <p:embed/>
                </p:oleObj>
              </mc:Choice>
              <mc:Fallback>
                <p:oleObj name="Equation" r:id="rId5" imgW="1428823" imgH="8317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225" y="3968750"/>
                        <a:ext cx="3549650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736" name="Text Box 8"/>
          <p:cNvSpPr txBox="1">
            <a:spLocks noChangeArrowheads="1"/>
          </p:cNvSpPr>
          <p:nvPr/>
        </p:nvSpPr>
        <p:spPr bwMode="auto">
          <a:xfrm>
            <a:off x="468313" y="5797262"/>
            <a:ext cx="8675687" cy="5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不同几何变换</a:t>
            </a:r>
            <a:r>
              <a:rPr lang="zh-CN" altLang="en-US" sz="3200" dirty="0" smtClean="0">
                <a:latin typeface="+mn-ea"/>
                <a:ea typeface="+mn-ea"/>
              </a:rPr>
              <a:t>实际上对应着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不同的变换矩阵</a:t>
            </a:r>
            <a:r>
              <a:rPr lang="zh-CN" altLang="en-US" sz="3200" dirty="0" smtClean="0">
                <a:latin typeface="+mn-ea"/>
                <a:ea typeface="+mn-ea"/>
              </a:rPr>
              <a:t>。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57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7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57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7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7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1" grpId="0" autoUpdateAnimBg="0"/>
      <p:bldP spid="457733" grpId="0" autoUpdateAnimBg="0"/>
      <p:bldP spid="4577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图像的形状变换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图像的位置变换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4.4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三维图像的投影变换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4.5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图像几何畸变的校正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4502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三维图像的投影变换</a:t>
            </a:r>
            <a:endParaRPr lang="zh-CN" altLang="en-US" sz="32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" y="2060849"/>
            <a:ext cx="8938707" cy="3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945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105343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平行投影</a:t>
            </a:r>
            <a:endParaRPr lang="zh-CN" altLang="en-US" sz="32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1" y="1700808"/>
            <a:ext cx="8894068" cy="49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809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44624"/>
            <a:ext cx="7543800" cy="105343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透视</a:t>
            </a:r>
            <a:r>
              <a:rPr lang="zh-CN" altLang="en-US" dirty="0" smtClean="0"/>
              <a:t>投影</a:t>
            </a:r>
            <a:endParaRPr lang="zh-CN" altLang="en-US" sz="32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6" y="1746125"/>
            <a:ext cx="8872077" cy="41044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386" y="6030510"/>
            <a:ext cx="8321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灭</a:t>
            </a:r>
            <a:r>
              <a:rPr lang="zh-CN" altLang="en-US" sz="3200" dirty="0" smtClean="0"/>
              <a:t>点个数多少，与视点与轴的位置关系有关。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56001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1" y="242646"/>
            <a:ext cx="8472941" cy="6354706"/>
          </a:xfrm>
        </p:spPr>
      </p:pic>
    </p:spTree>
    <p:extLst>
      <p:ext uri="{BB962C8B-B14F-4D97-AF65-F5344CB8AC3E}">
        <p14:creationId xmlns:p14="http://schemas.microsoft.com/office/powerpoint/2010/main" val="9405794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640960" cy="6480720"/>
          </a:xfrm>
        </p:spPr>
      </p:pic>
    </p:spTree>
    <p:extLst>
      <p:ext uri="{BB962C8B-B14F-4D97-AF65-F5344CB8AC3E}">
        <p14:creationId xmlns:p14="http://schemas.microsoft.com/office/powerpoint/2010/main" val="42235649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图像缩小</a:t>
            </a:r>
            <a:endParaRPr lang="zh-CN" alt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6765925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分为</a:t>
            </a:r>
            <a:r>
              <a:rPr lang="zh-CN" altLang="en-US" b="1" dirty="0" smtClean="0">
                <a:solidFill>
                  <a:srgbClr val="0000FF"/>
                </a:solidFill>
              </a:rPr>
              <a:t>按比例缩小</a:t>
            </a:r>
            <a:r>
              <a:rPr lang="zh-CN" altLang="en-US" dirty="0" smtClean="0"/>
              <a:t>和</a:t>
            </a:r>
            <a:r>
              <a:rPr lang="zh-CN" altLang="en-US" b="1" dirty="0" smtClean="0">
                <a:solidFill>
                  <a:srgbClr val="0000FF"/>
                </a:solidFill>
              </a:rPr>
              <a:t>不按比例缩小</a:t>
            </a:r>
            <a:r>
              <a:rPr lang="zh-CN" altLang="en-US" dirty="0" smtClean="0"/>
              <a:t>两种。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图像缩小之后，因为承载的信息量小了，所以</a:t>
            </a:r>
            <a:r>
              <a:rPr lang="zh-CN" altLang="en-US" b="1" dirty="0" smtClean="0">
                <a:solidFill>
                  <a:srgbClr val="0000FF"/>
                </a:solidFill>
              </a:rPr>
              <a:t>画布</a:t>
            </a:r>
            <a:r>
              <a:rPr lang="zh-CN" altLang="en-US" dirty="0" smtClean="0"/>
              <a:t>可相应</a:t>
            </a:r>
            <a:r>
              <a:rPr lang="zh-CN" altLang="en-US" b="1" dirty="0" smtClean="0">
                <a:solidFill>
                  <a:srgbClr val="0000FF"/>
                </a:solidFill>
              </a:rPr>
              <a:t>缩小</a:t>
            </a:r>
            <a:r>
              <a:rPr lang="zh-CN" altLang="en-US" dirty="0" smtClean="0"/>
              <a:t>。</a:t>
            </a:r>
          </a:p>
        </p:txBody>
      </p:sp>
      <p:pic>
        <p:nvPicPr>
          <p:cNvPr id="459782" name="Picture 6" descr="IMAGE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638" y="4011613"/>
            <a:ext cx="2841625" cy="2132012"/>
          </a:xfrm>
        </p:spPr>
      </p:pic>
      <p:sp>
        <p:nvSpPr>
          <p:cNvPr id="459780" name="AutoShape 4"/>
          <p:cNvSpPr>
            <a:spLocks noChangeArrowheads="1"/>
          </p:cNvSpPr>
          <p:nvPr/>
        </p:nvSpPr>
        <p:spPr bwMode="auto">
          <a:xfrm>
            <a:off x="3348038" y="4724400"/>
            <a:ext cx="288925" cy="5762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9781" name="Text Box 5"/>
          <p:cNvSpPr txBox="1">
            <a:spLocks noChangeArrowheads="1"/>
          </p:cNvSpPr>
          <p:nvPr/>
        </p:nvSpPr>
        <p:spPr bwMode="auto">
          <a:xfrm>
            <a:off x="3708400" y="5949950"/>
            <a:ext cx="4752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+mn-ea"/>
                <a:ea typeface="+mn-ea"/>
              </a:rPr>
              <a:t>(a) </a:t>
            </a:r>
            <a:r>
              <a:rPr lang="zh-CN" altLang="en-US" b="1" dirty="0">
                <a:latin typeface="+mn-ea"/>
                <a:ea typeface="+mn-ea"/>
              </a:rPr>
              <a:t>按比例缩小    </a:t>
            </a:r>
            <a:r>
              <a:rPr lang="zh-CN" altLang="en-US" b="1" dirty="0" smtClean="0">
                <a:latin typeface="+mn-ea"/>
                <a:ea typeface="+mn-ea"/>
              </a:rPr>
              <a:t>    </a:t>
            </a:r>
            <a:r>
              <a:rPr lang="en-US" altLang="zh-CN" b="1" dirty="0">
                <a:latin typeface="+mn-ea"/>
                <a:ea typeface="+mn-ea"/>
              </a:rPr>
              <a:t>(b) </a:t>
            </a:r>
            <a:r>
              <a:rPr lang="zh-CN" altLang="en-US" b="1" dirty="0">
                <a:latin typeface="+mn-ea"/>
                <a:ea typeface="+mn-ea"/>
              </a:rPr>
              <a:t>不按比例缩小</a:t>
            </a:r>
          </a:p>
        </p:txBody>
      </p:sp>
      <p:pic>
        <p:nvPicPr>
          <p:cNvPr id="459783" name="Picture 7" descr="IMAG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365625"/>
            <a:ext cx="19177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9784" name="Picture 8" descr="IMAGE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4076700"/>
            <a:ext cx="143986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5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59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459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59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59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79" grpId="0"/>
      <p:bldP spid="459780" grpId="0" animBg="1"/>
      <p:bldP spid="45978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图像的形状变换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图像缩小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4.2.2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图像的放大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4.2.3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图像的错切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图像的位置变换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图像的平移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4.1.2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图像的镜像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4.1.3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图像的旋转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齐次坐标与图像的仿射变换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4.4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三维图像的投影变换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4.5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图像几何畸变的校正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738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83740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图像几何畸变的校正</a:t>
            </a:r>
            <a:endParaRPr lang="zh-CN" altLang="en-US" sz="32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1" y="1340768"/>
            <a:ext cx="8928992" cy="3829360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845193"/>
              </p:ext>
            </p:extLst>
          </p:nvPr>
        </p:nvGraphicFramePr>
        <p:xfrm>
          <a:off x="4645997" y="5301208"/>
          <a:ext cx="4308475" cy="145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1" name="Equation" r:id="rId4" imgW="2349360" imgH="787320" progId="Equation.DSMT4">
                  <p:embed/>
                </p:oleObj>
              </mc:Choice>
              <mc:Fallback>
                <p:oleObj name="Equation" r:id="rId4" imgW="234936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997" y="5301208"/>
                        <a:ext cx="4308475" cy="1455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304205"/>
              </p:ext>
            </p:extLst>
          </p:nvPr>
        </p:nvGraphicFramePr>
        <p:xfrm>
          <a:off x="1263650" y="5540375"/>
          <a:ext cx="23526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2" name="Equation" r:id="rId6" imgW="1282680" imgH="507960" progId="Equation.DSMT4">
                  <p:embed/>
                </p:oleObj>
              </mc:Choice>
              <mc:Fallback>
                <p:oleObj name="Equation" r:id="rId6" imgW="12826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5540375"/>
                        <a:ext cx="2352675" cy="939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9951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54461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4.1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图像的形状变换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4.2.1 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图像缩小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4.2.2 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图像的放大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4.2.3 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图像的错切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图像的位置变换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rgbClr val="0000FF"/>
                </a:solidFill>
                <a:latin typeface="+mn-ea"/>
              </a:rPr>
              <a:t>4.1.1 </a:t>
            </a:r>
            <a:r>
              <a:rPr lang="zh-CN" altLang="en-US" sz="2600" b="1" dirty="0" smtClean="0">
                <a:solidFill>
                  <a:srgbClr val="0000FF"/>
                </a:solidFill>
                <a:latin typeface="+mn-ea"/>
              </a:rPr>
              <a:t>图像的平移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2600" b="1" dirty="0" smtClean="0">
                <a:solidFill>
                  <a:srgbClr val="0000FF"/>
                </a:solidFill>
                <a:latin typeface="+mn-ea"/>
              </a:rPr>
              <a:t>4.1.2 </a:t>
            </a:r>
            <a:r>
              <a:rPr lang="zh-CN" altLang="en-US" sz="2600" b="1" dirty="0" smtClean="0">
                <a:solidFill>
                  <a:srgbClr val="0000FF"/>
                </a:solidFill>
                <a:latin typeface="+mn-ea"/>
              </a:rPr>
              <a:t>图像的镜像</a:t>
            </a:r>
            <a:endParaRPr lang="en-US" altLang="zh-CN" sz="2600" b="1" dirty="0" smtClean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600" b="1" dirty="0" smtClean="0">
                <a:solidFill>
                  <a:srgbClr val="0000FF"/>
                </a:solidFill>
                <a:latin typeface="+mn-ea"/>
              </a:rPr>
              <a:t> 4.1.3 </a:t>
            </a:r>
            <a:r>
              <a:rPr lang="zh-CN" altLang="en-US" sz="2600" b="1" dirty="0" smtClean="0">
                <a:solidFill>
                  <a:srgbClr val="0000FF"/>
                </a:solidFill>
                <a:latin typeface="+mn-ea"/>
              </a:rPr>
              <a:t>图像的旋转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4.3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齐次坐标与图像的仿射变换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4.4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三维图像的投影变换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4.5 </a:t>
            </a:r>
            <a:r>
              <a:rPr lang="zh-CN" altLang="en-US" sz="3500" b="1" dirty="0" smtClean="0">
                <a:solidFill>
                  <a:srgbClr val="0000FF"/>
                </a:solidFill>
                <a:latin typeface="+mn-ea"/>
              </a:rPr>
              <a:t>图像几何畸变的校正</a:t>
            </a:r>
            <a:endParaRPr lang="en-US" altLang="zh-CN" sz="35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6854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757807" y="472023"/>
            <a:ext cx="7772400" cy="59553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  业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268760"/>
            <a:ext cx="8208911" cy="4114800"/>
          </a:xfrm>
        </p:spPr>
        <p:txBody>
          <a:bodyPr/>
          <a:lstStyle/>
          <a:p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）图像以左下</a:t>
            </a:r>
            <a:r>
              <a:rPr lang="zh-CN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角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68 </a:t>
            </a:r>
            <a:r>
              <a:rPr lang="zh-CN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中心逆时针旋转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度，</a:t>
            </a:r>
            <a:r>
              <a:rPr lang="zh-CN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68 </a:t>
            </a:r>
            <a:r>
              <a:rPr lang="zh-CN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开始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，先左往右、再从下而上依次计算，求旋转后的图像。</a:t>
            </a:r>
          </a:p>
          <a:p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）如有空穴，请用均值插值法填充。求填充后的</a:t>
            </a:r>
            <a:r>
              <a:rPr lang="zh-CN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图像。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(2) 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自选，做了加分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73"/>
          <p:cNvSpPr>
            <a:spLocks noChangeArrowheads="1"/>
          </p:cNvSpPr>
          <p:nvPr/>
        </p:nvSpPr>
        <p:spPr bwMode="auto">
          <a:xfrm>
            <a:off x="5602743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294020"/>
              </p:ext>
            </p:extLst>
          </p:nvPr>
        </p:nvGraphicFramePr>
        <p:xfrm>
          <a:off x="2771800" y="4200599"/>
          <a:ext cx="3888432" cy="2333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2" name="Equation" r:id="rId3" imgW="1955800" imgH="1168400" progId="Equation.DSMT4">
                  <p:embed/>
                </p:oleObj>
              </mc:Choice>
              <mc:Fallback>
                <p:oleObj name="Equation" r:id="rId3" imgW="1955800" imgH="116840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200599"/>
                        <a:ext cx="3888432" cy="23330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900113" y="1412875"/>
            <a:ext cx="7651750" cy="14319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/>
              <a:t>第四章  图像几何变换</a:t>
            </a:r>
            <a:r>
              <a:rPr lang="en-US" altLang="zh-CN" sz="4800" dirty="0" smtClean="0">
                <a:latin typeface="宋体" pitchFamily="2" charset="-122"/>
              </a:rPr>
              <a:t/>
            </a:r>
            <a:br>
              <a:rPr lang="en-US" altLang="zh-CN" sz="4800" dirty="0" smtClean="0">
                <a:latin typeface="宋体" pitchFamily="2" charset="-122"/>
              </a:rPr>
            </a:br>
            <a:endParaRPr lang="zh-CN" sz="4800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525588" y="4005064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3200" b="1" dirty="0"/>
              <a:t>北方工业大学计算机学院</a:t>
            </a:r>
            <a:endParaRPr lang="en-US" altLang="zh-CN" sz="3200" b="1" dirty="0"/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2248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图像缩小</a:t>
            </a:r>
            <a:br>
              <a:rPr lang="zh-CN" altLang="en-US" dirty="0" smtClean="0"/>
            </a:br>
            <a:r>
              <a:rPr lang="zh-CN" altLang="en-US" dirty="0" smtClean="0"/>
              <a:t>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实现思路</a:t>
            </a:r>
            <a:endParaRPr lang="zh-CN" altLang="en-US" sz="3200" b="0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图像缩小实际上就是对原有的多个数据进行</a:t>
            </a:r>
            <a:r>
              <a:rPr lang="zh-CN" altLang="en-US" b="1" dirty="0" smtClean="0">
                <a:solidFill>
                  <a:srgbClr val="0000FF"/>
                </a:solidFill>
              </a:rPr>
              <a:t>挑选或处理</a:t>
            </a:r>
            <a:r>
              <a:rPr lang="zh-CN" altLang="en-US" dirty="0" smtClean="0"/>
              <a:t>，获得期望缩小尺寸的数据，并且尽量保持原有的特征不丢失。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最简单的方法就是</a:t>
            </a:r>
            <a:r>
              <a:rPr lang="zh-CN" altLang="en-US" b="1" dirty="0" smtClean="0">
                <a:solidFill>
                  <a:srgbClr val="0000FF"/>
                </a:solidFill>
              </a:rPr>
              <a:t>等间隔地选取数据</a:t>
            </a:r>
            <a:r>
              <a:rPr lang="zh-CN" altLang="en-US" dirty="0" smtClean="0"/>
              <a:t>。 </a:t>
            </a:r>
          </a:p>
        </p:txBody>
      </p:sp>
      <p:graphicFrame>
        <p:nvGraphicFramePr>
          <p:cNvPr id="460893" name="Group 93"/>
          <p:cNvGraphicFramePr>
            <a:graphicFrameLocks noGrp="1"/>
          </p:cNvGraphicFramePr>
          <p:nvPr/>
        </p:nvGraphicFramePr>
        <p:xfrm>
          <a:off x="1835150" y="4508500"/>
          <a:ext cx="2041525" cy="2011380"/>
        </p:xfrm>
        <a:graphic>
          <a:graphicData uri="http://schemas.openxmlformats.org/drawingml/2006/table">
            <a:tbl>
              <a:tblPr/>
              <a:tblGrid>
                <a:gridCol w="327025"/>
                <a:gridCol w="342900"/>
                <a:gridCol w="342900"/>
                <a:gridCol w="342900"/>
                <a:gridCol w="342900"/>
                <a:gridCol w="342900"/>
              </a:tblGrid>
              <a:tr h="3352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3352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</a:tr>
              <a:tr h="3352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3352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</a:tr>
              <a:tr h="3352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3352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</a:tr>
            </a:tbl>
          </a:graphicData>
        </a:graphic>
      </p:graphicFrame>
      <p:sp>
        <p:nvSpPr>
          <p:cNvPr id="460855" name="AutoShape 55"/>
          <p:cNvSpPr>
            <a:spLocks noChangeArrowheads="1"/>
          </p:cNvSpPr>
          <p:nvPr/>
        </p:nvSpPr>
        <p:spPr bwMode="auto">
          <a:xfrm>
            <a:off x="4500563" y="5445125"/>
            <a:ext cx="396875" cy="381000"/>
          </a:xfrm>
          <a:prstGeom prst="rightArrow">
            <a:avLst>
              <a:gd name="adj1" fmla="val 50000"/>
              <a:gd name="adj2" fmla="val 26042"/>
            </a:avLst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60878" name="Group 78"/>
          <p:cNvGraphicFramePr>
            <a:graphicFrameLocks noGrp="1"/>
          </p:cNvGraphicFramePr>
          <p:nvPr/>
        </p:nvGraphicFramePr>
        <p:xfrm>
          <a:off x="5364163" y="5084763"/>
          <a:ext cx="990600" cy="1096974"/>
        </p:xfrm>
        <a:graphic>
          <a:graphicData uri="http://schemas.openxmlformats.org/drawingml/2006/table">
            <a:tbl>
              <a:tblPr/>
              <a:tblGrid>
                <a:gridCol w="301625"/>
                <a:gridCol w="358775"/>
                <a:gridCol w="330200"/>
              </a:tblGrid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defRPr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0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0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285937" y="332656"/>
            <a:ext cx="6788150" cy="1042988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+mj-ea"/>
              </a:rPr>
              <a:t>图像缩小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0" dirty="0" smtClean="0">
                <a:latin typeface="+mj-ea"/>
              </a:rPr>
              <a:t>实现方法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9552" y="1556792"/>
            <a:ext cx="8280920" cy="439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8258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56673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749300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931863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设原图像大小为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M*N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，缩小为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k1M*k2N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（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）。算法步骤如下：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）设原图为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=1,2,…,M,  j=1,2,…,N.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压缩后图像是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x=1,2,…,k1M, y=1,2,…,k2N.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F(c1*x,c2*y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c1=1/k1    c2=1/k2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7358</TotalTime>
  <Words>2881</Words>
  <Application>Microsoft Office PowerPoint</Application>
  <PresentationFormat>全屏显示(4:3)</PresentationFormat>
  <Paragraphs>501</Paragraphs>
  <Slides>74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74</vt:i4>
      </vt:variant>
    </vt:vector>
  </HeadingPairs>
  <TitlesOfParts>
    <vt:vector size="89" baseType="lpstr">
      <vt:lpstr>新細明體</vt:lpstr>
      <vt:lpstr>黑体</vt:lpstr>
      <vt:lpstr>华文细黑</vt:lpstr>
      <vt:lpstr>隶书</vt:lpstr>
      <vt:lpstr>宋体</vt:lpstr>
      <vt:lpstr>Arial</vt:lpstr>
      <vt:lpstr>Calibri</vt:lpstr>
      <vt:lpstr>Calibri Light</vt:lpstr>
      <vt:lpstr>Tahoma</vt:lpstr>
      <vt:lpstr>Times New Roman</vt:lpstr>
      <vt:lpstr>Wingdings</vt:lpstr>
      <vt:lpstr>回顾</vt:lpstr>
      <vt:lpstr>Image</vt:lpstr>
      <vt:lpstr>公式</vt:lpstr>
      <vt:lpstr>Equation</vt:lpstr>
      <vt:lpstr>第四章  图像几何变换 </vt:lpstr>
      <vt:lpstr>图像的几何变换</vt:lpstr>
      <vt:lpstr>Outline 目录 </vt:lpstr>
      <vt:lpstr>图像的形状变换</vt:lpstr>
      <vt:lpstr>图像的形状变换应用                              —— 目标物识别</vt:lpstr>
      <vt:lpstr>Outline 目录 </vt:lpstr>
      <vt:lpstr>图像缩小</vt:lpstr>
      <vt:lpstr>图像缩小                        —— 实现思路</vt:lpstr>
      <vt:lpstr>PowerPoint 演示文稿</vt:lpstr>
      <vt:lpstr>PowerPoint 演示文稿</vt:lpstr>
      <vt:lpstr>Outline 目录 </vt:lpstr>
      <vt:lpstr>图像放大</vt:lpstr>
      <vt:lpstr>图像的成倍放大效果示例</vt:lpstr>
      <vt:lpstr>图像放大                       —— 实现思路</vt:lpstr>
      <vt:lpstr>图像放大                        —— 实现方法</vt:lpstr>
      <vt:lpstr>PowerPoint 演示文稿</vt:lpstr>
      <vt:lpstr> </vt:lpstr>
      <vt:lpstr>图像大比例放大时的马赛克效应</vt:lpstr>
      <vt:lpstr>PowerPoint 演示文稿</vt:lpstr>
      <vt:lpstr>Outline 目录 </vt:lpstr>
      <vt:lpstr>图像错切                          —— 基本概念</vt:lpstr>
      <vt:lpstr>图像的错切效果</vt:lpstr>
      <vt:lpstr>图像错切           —— 数学模型</vt:lpstr>
      <vt:lpstr>PowerPoint 演示文稿</vt:lpstr>
      <vt:lpstr>Outline 目录 </vt:lpstr>
      <vt:lpstr>图像的位置变换</vt:lpstr>
      <vt:lpstr>图像配准示例</vt:lpstr>
      <vt:lpstr>Outline 目录 </vt:lpstr>
      <vt:lpstr>PowerPoint 演示文稿</vt:lpstr>
      <vt:lpstr>PowerPoint 演示文稿</vt:lpstr>
      <vt:lpstr>Outline 目录 </vt:lpstr>
      <vt:lpstr>图像的镜像</vt:lpstr>
      <vt:lpstr>水平镜像示例</vt:lpstr>
      <vt:lpstr>垂直镜像示例</vt:lpstr>
      <vt:lpstr>PowerPoint 演示文稿</vt:lpstr>
      <vt:lpstr>图像的水平镜像</vt:lpstr>
      <vt:lpstr>PowerPoint 演示文稿</vt:lpstr>
      <vt:lpstr>图像的垂直镜像</vt:lpstr>
      <vt:lpstr>Outline 目录 </vt:lpstr>
      <vt:lpstr>图像的旋转</vt:lpstr>
      <vt:lpstr>旋转映射的推导</vt:lpstr>
      <vt:lpstr>图像旋转的前期处理                            ——画布的扩大</vt:lpstr>
      <vt:lpstr>图像旋转的前期处理                           ——画布的扩大</vt:lpstr>
      <vt:lpstr>图像旋转的前期处理                             ——画布的扩大</vt:lpstr>
      <vt:lpstr>图像旋转            —— 按照确定画布时的平移量取整</vt:lpstr>
      <vt:lpstr>图像旋转后处理                       ——旋转后的隐含问题分析  </vt:lpstr>
      <vt:lpstr>图像旋转的效果示例</vt:lpstr>
      <vt:lpstr>PowerPoint 演示文稿</vt:lpstr>
      <vt:lpstr>图像旋转后处理                                    ——解决问题的思路</vt:lpstr>
      <vt:lpstr>图像旋转的后处理                               —— 搜索范围</vt:lpstr>
      <vt:lpstr>PowerPoint 演示文稿</vt:lpstr>
      <vt:lpstr>图像旋转的后处理                   ——均值插值法</vt:lpstr>
      <vt:lpstr>图像旋转的后处理                   —— 均值插值法</vt:lpstr>
      <vt:lpstr>图像旋转的后处理                   —— 插值效果分析</vt:lpstr>
      <vt:lpstr>图像旋转中的插值效果示例</vt:lpstr>
      <vt:lpstr>图像旋转编程示例</vt:lpstr>
      <vt:lpstr>Outline 目录 </vt:lpstr>
      <vt:lpstr>图像的仿射变换</vt:lpstr>
      <vt:lpstr>图像的仿射变换                       —— 齐次坐标</vt:lpstr>
      <vt:lpstr>图像的仿射变换                 —— 通式</vt:lpstr>
      <vt:lpstr>图像的仿射变换                 ——图像几何变换表示</vt:lpstr>
      <vt:lpstr>图像的仿射变换                        ——图像几何变换表示</vt:lpstr>
      <vt:lpstr>图像的仿射变换                 ——图像几何变换表示</vt:lpstr>
      <vt:lpstr>Outline 目录 </vt:lpstr>
      <vt:lpstr>三维图像的投影变换</vt:lpstr>
      <vt:lpstr>平行投影</vt:lpstr>
      <vt:lpstr>透视投影</vt:lpstr>
      <vt:lpstr>PowerPoint 演示文稿</vt:lpstr>
      <vt:lpstr>PowerPoint 演示文稿</vt:lpstr>
      <vt:lpstr>Outline 目录 </vt:lpstr>
      <vt:lpstr>图像几何畸变的校正</vt:lpstr>
      <vt:lpstr>Outline 目录 </vt:lpstr>
      <vt:lpstr>作  业</vt:lpstr>
      <vt:lpstr>第四章  图像几何变换 </vt:lpstr>
    </vt:vector>
  </TitlesOfParts>
  <Company>diph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多媒体技术中的数字图象处理</dc:title>
  <dc:creator>diph1</dc:creator>
  <cp:lastModifiedBy>Administrator</cp:lastModifiedBy>
  <cp:revision>865</cp:revision>
  <cp:lastPrinted>2016-04-08T02:11:26Z</cp:lastPrinted>
  <dcterms:created xsi:type="dcterms:W3CDTF">2000-08-11T08:01:46Z</dcterms:created>
  <dcterms:modified xsi:type="dcterms:W3CDTF">2019-04-16T15:18:20Z</dcterms:modified>
</cp:coreProperties>
</file>